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2"/>
  </p:notesMasterIdLst>
  <p:handoutMasterIdLst>
    <p:handoutMasterId r:id="rId43"/>
  </p:handoutMasterIdLst>
  <p:sldIdLst>
    <p:sldId id="256" r:id="rId5"/>
    <p:sldId id="346" r:id="rId6"/>
    <p:sldId id="296" r:id="rId7"/>
    <p:sldId id="305" r:id="rId8"/>
    <p:sldId id="340" r:id="rId9"/>
    <p:sldId id="349" r:id="rId10"/>
    <p:sldId id="335" r:id="rId11"/>
    <p:sldId id="339" r:id="rId12"/>
    <p:sldId id="350" r:id="rId13"/>
    <p:sldId id="265" r:id="rId14"/>
    <p:sldId id="300" r:id="rId15"/>
    <p:sldId id="301" r:id="rId16"/>
    <p:sldId id="342" r:id="rId17"/>
    <p:sldId id="306" r:id="rId18"/>
    <p:sldId id="341" r:id="rId19"/>
    <p:sldId id="343" r:id="rId20"/>
    <p:sldId id="308" r:id="rId21"/>
    <p:sldId id="336" r:id="rId22"/>
    <p:sldId id="303" r:id="rId23"/>
    <p:sldId id="313" r:id="rId24"/>
    <p:sldId id="344" r:id="rId25"/>
    <p:sldId id="311" r:id="rId26"/>
    <p:sldId id="338" r:id="rId27"/>
    <p:sldId id="337" r:id="rId28"/>
    <p:sldId id="333" r:id="rId29"/>
    <p:sldId id="315" r:id="rId30"/>
    <p:sldId id="321" r:id="rId31"/>
    <p:sldId id="347" r:id="rId32"/>
    <p:sldId id="324" r:id="rId33"/>
    <p:sldId id="316" r:id="rId34"/>
    <p:sldId id="317" r:id="rId35"/>
    <p:sldId id="318" r:id="rId36"/>
    <p:sldId id="319" r:id="rId37"/>
    <p:sldId id="345" r:id="rId38"/>
    <p:sldId id="348" r:id="rId39"/>
    <p:sldId id="327" r:id="rId40"/>
    <p:sldId id="326" r:id="rId41"/>
  </p:sldIdLst>
  <p:sldSz cx="12192000" cy="6858000"/>
  <p:notesSz cx="6858000" cy="9144000"/>
  <p:embeddedFontLst>
    <p:embeddedFont>
      <p:font typeface="Cambria Math" panose="02040503050406030204" pitchFamily="18" charset="0"/>
      <p:regular r:id="rId44"/>
    </p:embeddedFont>
    <p:embeddedFont>
      <p:font typeface="Linux Biolinum" panose="020B0604020202020204" charset="0"/>
      <p:regular r:id="rId45"/>
      <p:bold r:id="rId46"/>
      <p:italic r:id="rId47"/>
    </p:embeddedFont>
    <p:embeddedFont>
      <p:font typeface="Linux Biolinum Capitals" panose="020B0604020202020204" charset="0"/>
      <p:regular r:id="rId48"/>
      <p:bold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8A8"/>
    <a:srgbClr val="B7B7B7"/>
    <a:srgbClr val="FD0A0C"/>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7CB57-5FC1-43A1-93B2-91DC90019E4F}" v="505" dt="2025-08-11T16:00:47.210"/>
    <p1510:client id="{C28217ED-3BE1-A1F0-4FA1-7DEBBEE1919D}" v="2" dt="2025-08-10T20:12:24.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65796" autoAdjust="0"/>
  </p:normalViewPr>
  <p:slideViewPr>
    <p:cSldViewPr snapToGrid="0">
      <p:cViewPr varScale="1">
        <p:scale>
          <a:sx n="54" d="100"/>
          <a:sy n="54" d="100"/>
        </p:scale>
        <p:origin x="691" y="58"/>
      </p:cViewPr>
      <p:guideLst/>
    </p:cSldViewPr>
  </p:slideViewPr>
  <p:notesTextViewPr>
    <p:cViewPr>
      <p:scale>
        <a:sx n="115" d="100"/>
        <a:sy n="11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font" Target="fonts/font7.fntdata"/><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A61C0B-196B-479C-1A75-62DB2DCD53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E9F24F-1CC1-78E9-54D9-C895F1E2A8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0AE1B5-08A9-4F46-8CD0-105319549F30}" type="datetimeFigureOut">
              <a:rPr lang="en-US" smtClean="0"/>
              <a:t>8/11/2025</a:t>
            </a:fld>
            <a:endParaRPr lang="en-US"/>
          </a:p>
        </p:txBody>
      </p:sp>
      <p:sp>
        <p:nvSpPr>
          <p:cNvPr id="4" name="Footer Placeholder 3">
            <a:extLst>
              <a:ext uri="{FF2B5EF4-FFF2-40B4-BE49-F238E27FC236}">
                <a16:creationId xmlns:a16="http://schemas.microsoft.com/office/drawing/2014/main" id="{D4ED1715-F6C5-4C29-B8D0-FE613B3A44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9F2518-024A-7257-EDA4-4C17FD5083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5A752D-06EF-43AB-9ED6-E2FE91E87108}" type="slidenum">
              <a:rPr lang="en-US" smtClean="0"/>
              <a:t>‹#›</a:t>
            </a:fld>
            <a:endParaRPr lang="en-US"/>
          </a:p>
        </p:txBody>
      </p:sp>
    </p:spTree>
    <p:extLst>
      <p:ext uri="{BB962C8B-B14F-4D97-AF65-F5344CB8AC3E}">
        <p14:creationId xmlns:p14="http://schemas.microsoft.com/office/powerpoint/2010/main" val="106470364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072E1-3A64-4567-99A3-98296DA73305}"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352B9-A82C-42F0-876E-04AEACF0A9FF}" type="slidenum">
              <a:rPr lang="en-US" smtClean="0"/>
              <a:t>‹#›</a:t>
            </a:fld>
            <a:endParaRPr lang="en-US"/>
          </a:p>
        </p:txBody>
      </p:sp>
    </p:spTree>
    <p:extLst>
      <p:ext uri="{BB962C8B-B14F-4D97-AF65-F5344CB8AC3E}">
        <p14:creationId xmlns:p14="http://schemas.microsoft.com/office/powerpoint/2010/main" val="304024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200" b="0" i="0" u="none" strike="noStrike" kern="1200" dirty="0">
                <a:solidFill>
                  <a:schemeClr val="tx1"/>
                </a:solidFill>
                <a:effectLst/>
                <a:latin typeface="+mn-lt"/>
                <a:ea typeface="+mn-ea"/>
                <a:cs typeface="+mn-cs"/>
              </a:rPr>
              <a:t>Hi, I’m Zhecheng Wang from the Dynamic Graphics Project at the University of Toronto.</a:t>
            </a:r>
            <a:r>
              <a:rPr lang="en-US" sz="1200" b="0" i="0" kern="1200" dirty="0">
                <a:solidFill>
                  <a:schemeClr val="tx1"/>
                </a:solidFill>
                <a:effectLst/>
                <a:latin typeface="+mn-lt"/>
                <a:ea typeface="+mn-ea"/>
                <a:cs typeface="+mn-cs"/>
              </a:rPr>
              <a:t>​</a:t>
            </a:r>
          </a:p>
          <a:p>
            <a:pPr rtl="0" fontAlgn="base"/>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altLang="zh-CN" sz="1200" b="0" i="0" u="none" strike="noStrike" kern="1200" dirty="0">
                <a:solidFill>
                  <a:schemeClr val="tx1"/>
                </a:solidFill>
                <a:effectLst/>
                <a:latin typeface="+mn-lt"/>
                <a:ea typeface="+mn-ea"/>
                <a:cs typeface="+mn-cs"/>
              </a:rPr>
              <a:t>This is joint work with Siyuan (our first author, visiting from Shanghai Jiao Tong University back then) and the rest of our </a:t>
            </a:r>
            <a:r>
              <a:rPr lang="en-US" altLang="zh-CN" sz="1200" b="0" i="0" u="none" strike="noStrike" kern="1200" dirty="0" err="1">
                <a:solidFill>
                  <a:schemeClr val="tx1"/>
                </a:solidFill>
                <a:effectLst/>
                <a:latin typeface="+mn-lt"/>
                <a:ea typeface="+mn-ea"/>
                <a:cs typeface="+mn-cs"/>
              </a:rPr>
              <a:t>UofT</a:t>
            </a:r>
            <a:r>
              <a:rPr lang="en-US" altLang="zh-CN" sz="1200" b="0" i="0" u="none" strike="noStrike" kern="1200" dirty="0">
                <a:solidFill>
                  <a:schemeClr val="tx1"/>
                </a:solidFill>
                <a:effectLst/>
                <a:latin typeface="+mn-lt"/>
                <a:ea typeface="+mn-ea"/>
                <a:cs typeface="+mn-cs"/>
              </a:rPr>
              <a:t> team: Yixin, Jonathan, Otman, </a:t>
            </a:r>
            <a:r>
              <a:rPr lang="en-US" altLang="zh-CN" sz="1200" b="0" i="0" u="none" strike="noStrike" kern="1200" dirty="0" err="1">
                <a:solidFill>
                  <a:schemeClr val="tx1"/>
                </a:solidFill>
                <a:effectLst/>
                <a:latin typeface="+mn-lt"/>
                <a:ea typeface="+mn-ea"/>
                <a:cs typeface="+mn-cs"/>
              </a:rPr>
              <a:t>Changyue</a:t>
            </a:r>
            <a:r>
              <a:rPr lang="en-US" altLang="zh-CN" sz="1200" b="0" i="0" u="none" strike="noStrike" kern="1200" dirty="0">
                <a:solidFill>
                  <a:schemeClr val="tx1"/>
                </a:solidFill>
                <a:effectLst/>
                <a:latin typeface="+mn-lt"/>
                <a:ea typeface="+mn-ea"/>
                <a:cs typeface="+mn-cs"/>
              </a:rPr>
              <a:t>, and Eitan.</a:t>
            </a:r>
            <a:r>
              <a:rPr lang="en-US" sz="1200" b="0" i="0" kern="1200" dirty="0">
                <a:solidFill>
                  <a:schemeClr val="tx1"/>
                </a:solidFill>
                <a:effectLst/>
                <a:latin typeface="+mn-lt"/>
                <a:ea typeface="+mn-ea"/>
                <a:cs typeface="+mn-cs"/>
              </a:rPr>
              <a:t>​</a:t>
            </a:r>
          </a:p>
          <a:p>
            <a:pPr rtl="0" fontAlgn="base"/>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altLang="zh-CN" sz="1200" b="0" i="0" u="none" strike="noStrike" kern="1200" dirty="0">
                <a:solidFill>
                  <a:schemeClr val="tx1"/>
                </a:solidFill>
                <a:effectLst/>
                <a:latin typeface="+mn-lt"/>
                <a:ea typeface="+mn-ea"/>
                <a:cs typeface="+mn-cs"/>
              </a:rPr>
              <a:t>Today, I’ll focus on the method behind our temporally-aware subspace fluid simulation, and Siyuan will close it with applications.</a:t>
            </a:r>
            <a:endParaRPr 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D7352B9-A82C-42F0-876E-04AEACF0A9FF}" type="slidenum">
              <a:rPr lang="en-US" smtClean="0"/>
              <a:t>1</a:t>
            </a:fld>
            <a:endParaRPr lang="en-US"/>
          </a:p>
        </p:txBody>
      </p:sp>
    </p:spTree>
    <p:extLst>
      <p:ext uri="{BB962C8B-B14F-4D97-AF65-F5344CB8AC3E}">
        <p14:creationId xmlns:p14="http://schemas.microsoft.com/office/powerpoint/2010/main" val="88914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So let’s go back to the generalization of the system. The PDE of any spatial-temporal system can be written in this form.</a:t>
            </a:r>
            <a:r>
              <a:rPr 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4796716D-B0C9-45B2-BAAA-80C42B07CD10}" type="slidenum">
              <a:rPr lang="zh-CN" altLang="en-US" smtClean="0"/>
              <a:t>10</a:t>
            </a:fld>
            <a:endParaRPr lang="zh-CN" altLang="en-US"/>
          </a:p>
        </p:txBody>
      </p:sp>
    </p:spTree>
    <p:extLst>
      <p:ext uri="{BB962C8B-B14F-4D97-AF65-F5344CB8AC3E}">
        <p14:creationId xmlns:p14="http://schemas.microsoft.com/office/powerpoint/2010/main" val="4245887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51BB4-80C7-B81C-9CEC-A9E1081161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615107-83B4-7B84-A5DF-F3DC7D0FE48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5F4714-470F-AD88-8FCE-755CDB95D9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Here, </a:t>
            </a:r>
            <a:r>
              <a:rPr lang="en-US" altLang="zh-CN" sz="1200" b="0" i="1" u="none" strike="noStrike" kern="1200" dirty="0">
                <a:solidFill>
                  <a:schemeClr val="tx1"/>
                </a:solidFill>
                <a:effectLst/>
                <a:latin typeface="+mn-lt"/>
                <a:ea typeface="+mn-ea"/>
                <a:cs typeface="+mn-cs"/>
              </a:rPr>
              <a:t>x</a:t>
            </a:r>
            <a:r>
              <a:rPr lang="en-US" altLang="zh-CN" sz="1200" b="0" i="0" u="none" strike="noStrike" kern="1200" dirty="0">
                <a:solidFill>
                  <a:schemeClr val="tx1"/>
                </a:solidFill>
                <a:effectLst/>
                <a:latin typeface="+mn-lt"/>
                <a:ea typeface="+mn-ea"/>
                <a:cs typeface="+mn-cs"/>
              </a:rPr>
              <a:t> represents the spatial variable.</a:t>
            </a:r>
            <a:r>
              <a:rPr lang="en-US" sz="1200" b="0" i="0"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1" u="none" strike="noStrike" kern="1200" dirty="0">
                <a:solidFill>
                  <a:schemeClr val="tx1"/>
                </a:solidFill>
                <a:effectLst/>
                <a:latin typeface="+mn-lt"/>
                <a:ea typeface="+mn-ea"/>
                <a:cs typeface="+mn-cs"/>
              </a:rPr>
              <a:t>t</a:t>
            </a:r>
            <a:r>
              <a:rPr lang="en-US" altLang="zh-CN" sz="1200" b="0" i="0" u="none" strike="noStrike" kern="1200" dirty="0">
                <a:solidFill>
                  <a:schemeClr val="tx1"/>
                </a:solidFill>
                <a:effectLst/>
                <a:latin typeface="+mn-lt"/>
                <a:ea typeface="+mn-ea"/>
                <a:cs typeface="+mn-cs"/>
              </a:rPr>
              <a:t> is time, controlling the evolution of the system.</a:t>
            </a:r>
            <a:r>
              <a:rPr lang="en-US" sz="1200" b="0" i="0" kern="1200" dirty="0">
                <a:solidFill>
                  <a:schemeClr val="tx1"/>
                </a:solidFill>
                <a:effectLst/>
                <a:latin typeface="+mn-lt"/>
                <a:ea typeface="+mn-ea"/>
                <a:cs typeface="+mn-cs"/>
              </a:rPr>
              <a:t>​</a:t>
            </a:r>
            <a:endParaRPr lang="zh-CN" altLang="en-US" dirty="0"/>
          </a:p>
        </p:txBody>
      </p:sp>
      <p:sp>
        <p:nvSpPr>
          <p:cNvPr id="4" name="灯片编号占位符 3">
            <a:extLst>
              <a:ext uri="{FF2B5EF4-FFF2-40B4-BE49-F238E27FC236}">
                <a16:creationId xmlns:a16="http://schemas.microsoft.com/office/drawing/2014/main" id="{CA120AB9-E511-A11F-6E96-69DFF4AC8B62}"/>
              </a:ext>
            </a:extLst>
          </p:cNvPr>
          <p:cNvSpPr>
            <a:spLocks noGrp="1"/>
          </p:cNvSpPr>
          <p:nvPr>
            <p:ph type="sldNum" sz="quarter" idx="5"/>
          </p:nvPr>
        </p:nvSpPr>
        <p:spPr/>
        <p:txBody>
          <a:bodyPr/>
          <a:lstStyle/>
          <a:p>
            <a:fld id="{4796716D-B0C9-45B2-BAAA-80C42B07CD10}" type="slidenum">
              <a:rPr lang="zh-CN" altLang="en-US" smtClean="0"/>
              <a:t>11</a:t>
            </a:fld>
            <a:endParaRPr lang="zh-CN" altLang="en-US"/>
          </a:p>
        </p:txBody>
      </p:sp>
    </p:spTree>
    <p:extLst>
      <p:ext uri="{BB962C8B-B14F-4D97-AF65-F5344CB8AC3E}">
        <p14:creationId xmlns:p14="http://schemas.microsoft.com/office/powerpoint/2010/main" val="383459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809A4-2905-BFEA-AD5E-F463016C78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DD730E1-EB4A-F2AB-95F7-AFD9E91E68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AFEEBB-BF4B-5FBF-B6EA-3C85D891F81D}"/>
              </a:ext>
            </a:extLst>
          </p:cNvPr>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This derivative</a:t>
            </a:r>
            <a:r>
              <a:rPr 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left</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hand</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a:t>
            </a:r>
            <a:r>
              <a:rPr lang="en-US" altLang="zh-CN" sz="1200" b="0"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de,</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a:t>
            </a:r>
            <a:r>
              <a:rPr lang="en-US" altLang="zh-CN" sz="1200" b="0" i="0" u="none" strike="noStrike" kern="1200" dirty="0">
                <a:solidFill>
                  <a:schemeClr val="tx1"/>
                </a:solidFill>
                <a:effectLst/>
                <a:latin typeface="+mn-lt"/>
                <a:ea typeface="+mn-ea"/>
                <a:cs typeface="+mn-cs"/>
              </a:rPr>
              <a:t>s the temporal evolution of the state.</a:t>
            </a:r>
            <a:r>
              <a:rPr lang="en-US" sz="1200" b="0" i="0" kern="1200" dirty="0">
                <a:solidFill>
                  <a:schemeClr val="tx1"/>
                </a:solidFill>
                <a:effectLst/>
                <a:latin typeface="+mn-lt"/>
                <a:ea typeface="+mn-ea"/>
                <a:cs typeface="+mn-cs"/>
              </a:rPr>
              <a:t>​</a:t>
            </a:r>
            <a:endParaRPr lang="zh-CN" altLang="en-US" dirty="0"/>
          </a:p>
        </p:txBody>
      </p:sp>
      <p:sp>
        <p:nvSpPr>
          <p:cNvPr id="4" name="灯片编号占位符 3">
            <a:extLst>
              <a:ext uri="{FF2B5EF4-FFF2-40B4-BE49-F238E27FC236}">
                <a16:creationId xmlns:a16="http://schemas.microsoft.com/office/drawing/2014/main" id="{91DA5BC8-A592-8852-8549-B6B8B88170A7}"/>
              </a:ext>
            </a:extLst>
          </p:cNvPr>
          <p:cNvSpPr>
            <a:spLocks noGrp="1"/>
          </p:cNvSpPr>
          <p:nvPr>
            <p:ph type="sldNum" sz="quarter" idx="5"/>
          </p:nvPr>
        </p:nvSpPr>
        <p:spPr/>
        <p:txBody>
          <a:bodyPr/>
          <a:lstStyle/>
          <a:p>
            <a:fld id="{4796716D-B0C9-45B2-BAAA-80C42B07CD10}" type="slidenum">
              <a:rPr lang="zh-CN" altLang="en-US" smtClean="0"/>
              <a:t>12</a:t>
            </a:fld>
            <a:endParaRPr lang="zh-CN" altLang="en-US"/>
          </a:p>
        </p:txBody>
      </p:sp>
    </p:spTree>
    <p:extLst>
      <p:ext uri="{BB962C8B-B14F-4D97-AF65-F5344CB8AC3E}">
        <p14:creationId xmlns:p14="http://schemas.microsoft.com/office/powerpoint/2010/main" val="3273537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DBFF2-1191-75C4-D155-14A16A96714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D43D834-0398-7E01-CC0B-BA8C942164B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826670-3A26-068E-A5CF-8A8428A14729}"/>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right</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hand</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a:t>
            </a:r>
            <a:r>
              <a:rPr lang="en-US" altLang="zh-CN" sz="1200" b="0"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de,</a:t>
            </a:r>
            <a:r>
              <a:rPr lang="en-US" altLang="zh-CN"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a:t>
            </a:r>
            <a:r>
              <a:rPr lang="en-US" altLang="zh-CN" sz="1200" b="0" i="0" u="none" strike="noStrike" kern="1200" dirty="0">
                <a:solidFill>
                  <a:schemeClr val="tx1"/>
                </a:solidFill>
                <a:effectLst/>
                <a:latin typeface="+mn-lt"/>
                <a:ea typeface="+mn-ea"/>
                <a:cs typeface="+mn-cs"/>
              </a:rPr>
              <a:t>s what we call the dynamics of the system.</a:t>
            </a:r>
            <a:endParaRPr lang="zh-CN" altLang="en-US" dirty="0"/>
          </a:p>
        </p:txBody>
      </p:sp>
      <p:sp>
        <p:nvSpPr>
          <p:cNvPr id="4" name="灯片编号占位符 3">
            <a:extLst>
              <a:ext uri="{FF2B5EF4-FFF2-40B4-BE49-F238E27FC236}">
                <a16:creationId xmlns:a16="http://schemas.microsoft.com/office/drawing/2014/main" id="{A438D6D0-5C38-554D-2A8F-E63BC50325CE}"/>
              </a:ext>
            </a:extLst>
          </p:cNvPr>
          <p:cNvSpPr>
            <a:spLocks noGrp="1"/>
          </p:cNvSpPr>
          <p:nvPr>
            <p:ph type="sldNum" sz="quarter" idx="5"/>
          </p:nvPr>
        </p:nvSpPr>
        <p:spPr/>
        <p:txBody>
          <a:bodyPr/>
          <a:lstStyle/>
          <a:p>
            <a:fld id="{4796716D-B0C9-45B2-BAAA-80C42B07CD10}" type="slidenum">
              <a:rPr lang="zh-CN" altLang="en-US" smtClean="0"/>
              <a:t>13</a:t>
            </a:fld>
            <a:endParaRPr lang="zh-CN" altLang="en-US"/>
          </a:p>
        </p:txBody>
      </p:sp>
    </p:spTree>
    <p:extLst>
      <p:ext uri="{BB962C8B-B14F-4D97-AF65-F5344CB8AC3E}">
        <p14:creationId xmlns:p14="http://schemas.microsoft.com/office/powerpoint/2010/main" val="2595068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dirty="0"/>
              <a:t>We start with a nonlinear system where the state evolves under some function </a:t>
            </a:r>
            <a:r>
              <a:rPr lang="en-US" i="1" dirty="0"/>
              <a:t>f(u)</a:t>
            </a:r>
            <a:r>
              <a:rPr lang="en-US" dirty="0"/>
              <a:t>.</a:t>
            </a:r>
            <a:br>
              <a:rPr lang="en-US" dirty="0"/>
            </a:br>
            <a:r>
              <a:rPr lang="en-US" dirty="0"/>
              <a:t>Instead of tracking the state directly, we look at a function of the state—let’s just pick the identity function: </a:t>
            </a:r>
            <a:r>
              <a:rPr lang="en-US" i="1" dirty="0"/>
              <a:t>g(u) = u</a:t>
            </a:r>
            <a:r>
              <a:rPr lang="en-US" dirty="0"/>
              <a:t>.</a:t>
            </a:r>
          </a:p>
          <a:p>
            <a:pPr rtl="0" fontAlgn="base"/>
            <a:r>
              <a:rPr lang="en-US" dirty="0"/>
              <a:t>[CLICK] Koopman theory tells us that in this lifted space, the evolution becomes </a:t>
            </a:r>
            <a:r>
              <a:rPr lang="en-US" b="1" dirty="0"/>
              <a:t>linear</a:t>
            </a:r>
            <a:r>
              <a:rPr lang="en-US" dirty="0"/>
              <a:t>.</a:t>
            </a:r>
            <a:br>
              <a:rPr lang="en-US" dirty="0"/>
            </a:br>
            <a:r>
              <a:rPr lang="en-US" dirty="0"/>
              <a:t>[CLICK] So we get a linear operator </a:t>
            </a:r>
            <a:r>
              <a:rPr lang="en-US" i="1" dirty="0"/>
              <a:t>Kₜ</a:t>
            </a:r>
            <a:r>
              <a:rPr lang="en-US" dirty="0"/>
              <a:t> that evolves the state:</a:t>
            </a:r>
            <a:br>
              <a:rPr lang="en-US" dirty="0"/>
            </a:br>
            <a:r>
              <a:rPr lang="en-US" b="1" dirty="0"/>
              <a:t>“</a:t>
            </a:r>
            <a:r>
              <a:rPr lang="en-US" b="1" i="1" dirty="0"/>
              <a:t>remember, the right equation is STILL </a:t>
            </a:r>
            <a:r>
              <a:rPr lang="en-US" b="1" dirty="0"/>
              <a:t>EXACT, just rewritten to live in an infinite-dimensional space.”</a:t>
            </a:r>
            <a:endParaRPr lang="zh-CN" altLang="en-US" dirty="0"/>
          </a:p>
        </p:txBody>
      </p:sp>
      <p:sp>
        <p:nvSpPr>
          <p:cNvPr id="4" name="灯片编号占位符 3"/>
          <p:cNvSpPr>
            <a:spLocks noGrp="1"/>
          </p:cNvSpPr>
          <p:nvPr>
            <p:ph type="sldNum" sz="quarter" idx="5"/>
          </p:nvPr>
        </p:nvSpPr>
        <p:spPr/>
        <p:txBody>
          <a:bodyPr/>
          <a:lstStyle/>
          <a:p>
            <a:fld id="{BD7352B9-A82C-42F0-876E-04AEACF0A9FF}" type="slidenum">
              <a:rPr lang="en-US" smtClean="0"/>
              <a:t>14</a:t>
            </a:fld>
            <a:endParaRPr lang="en-US"/>
          </a:p>
        </p:txBody>
      </p:sp>
    </p:spTree>
    <p:extLst>
      <p:ext uri="{BB962C8B-B14F-4D97-AF65-F5344CB8AC3E}">
        <p14:creationId xmlns:p14="http://schemas.microsoft.com/office/powerpoint/2010/main" val="3345442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CCEDC-382C-2003-E427-A6A4AB1123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8F6734-57A0-85F8-CD89-FE330D6A78A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94E7BF6-7881-2748-47F9-1F33E65C17D6}"/>
              </a:ext>
            </a:extLst>
          </p:cNvPr>
          <p:cNvSpPr>
            <a:spLocks noGrp="1"/>
          </p:cNvSpPr>
          <p:nvPr>
            <p:ph type="body" idx="1"/>
          </p:nvPr>
        </p:nvSpPr>
        <p:spPr/>
        <p:txBody>
          <a:bodyPr/>
          <a:lstStyle/>
          <a:p>
            <a:r>
              <a:rPr lang="en-US" dirty="0"/>
              <a:t>But despite it is linear, we still can’t work with an infinite-dimensional operator in practice.</a:t>
            </a:r>
            <a:br>
              <a:rPr lang="en-US" dirty="0"/>
            </a:br>
            <a:r>
              <a:rPr lang="en-US" dirty="0"/>
              <a:t>[CLICK] But since we’re observing the state on a grid, we can discretize the operator into a finite matrix.</a:t>
            </a:r>
            <a:br>
              <a:rPr lang="en-US" dirty="0"/>
            </a:br>
            <a:r>
              <a:rPr lang="en-US" dirty="0"/>
              <a:t>[CLICK] Discretization gives us a finite-dimensional linear operator </a:t>
            </a:r>
            <a:r>
              <a:rPr lang="en-US" b="1" dirty="0"/>
              <a:t>K on the right</a:t>
            </a:r>
            <a:r>
              <a:rPr lang="en-US" dirty="0"/>
              <a:t> that acts on the grid values, still evolving the state forward in time.</a:t>
            </a:r>
          </a:p>
        </p:txBody>
      </p:sp>
      <p:sp>
        <p:nvSpPr>
          <p:cNvPr id="4" name="灯片编号占位符 3">
            <a:extLst>
              <a:ext uri="{FF2B5EF4-FFF2-40B4-BE49-F238E27FC236}">
                <a16:creationId xmlns:a16="http://schemas.microsoft.com/office/drawing/2014/main" id="{F471B067-D40E-FD5D-A823-4C9A44897C64}"/>
              </a:ext>
            </a:extLst>
          </p:cNvPr>
          <p:cNvSpPr>
            <a:spLocks noGrp="1"/>
          </p:cNvSpPr>
          <p:nvPr>
            <p:ph type="sldNum" sz="quarter" idx="5"/>
          </p:nvPr>
        </p:nvSpPr>
        <p:spPr/>
        <p:txBody>
          <a:bodyPr/>
          <a:lstStyle/>
          <a:p>
            <a:fld id="{BD7352B9-A82C-42F0-876E-04AEACF0A9FF}" type="slidenum">
              <a:rPr lang="en-US" smtClean="0"/>
              <a:t>15</a:t>
            </a:fld>
            <a:endParaRPr lang="en-US"/>
          </a:p>
        </p:txBody>
      </p:sp>
    </p:spTree>
    <p:extLst>
      <p:ext uri="{BB962C8B-B14F-4D97-AF65-F5344CB8AC3E}">
        <p14:creationId xmlns:p14="http://schemas.microsoft.com/office/powerpoint/2010/main" val="1247877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DEB8-CB34-78A9-6AF1-12C6D56EBBA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F2393CB-C0A8-22A7-1923-89045DFE0C8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9B5AC3B-DD3E-CAA4-C9B2-F658AA6E8A33}"/>
              </a:ext>
            </a:extLst>
          </p:cNvPr>
          <p:cNvSpPr>
            <a:spLocks noGrp="1"/>
          </p:cNvSpPr>
          <p:nvPr>
            <p:ph type="body" idx="1"/>
          </p:nvPr>
        </p:nvSpPr>
        <p:spPr/>
        <p:txBody>
          <a:bodyPr/>
          <a:lstStyle/>
          <a:p>
            <a:pPr rtl="0" fontAlgn="base"/>
            <a:r>
              <a:rPr lang="en-US" dirty="0"/>
              <a:t>Now, let’s COMPUTE the K operator just now.</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[CLICK] For a data sequence of frame 0 to frame T.</a:t>
            </a:r>
          </a:p>
          <a:p>
            <a:pPr rtl="0" fontAlgn="base"/>
            <a:r>
              <a:rPr lang="en-US" dirty="0"/>
              <a:t>We construct data matrix X go from frame 0 to frame T-1.</a:t>
            </a:r>
          </a:p>
          <a:p>
            <a:pPr rtl="0" fontAlgn="base"/>
            <a:r>
              <a:rPr lang="en-US" dirty="0"/>
              <a:t>[CLICK] Then we shift the entire sequence by one frame, constructing X frame, from frame 1 to frame T.</a:t>
            </a:r>
          </a:p>
          <a:p>
            <a:pPr rtl="0" fontAlgn="base"/>
            <a:r>
              <a:rPr lang="en-US" dirty="0"/>
              <a:t>[CLICK] Therefore, we could align X with X prime, essentially asking the question, [CLICK] can we map frame 0 to frame 1 with a linear operator K? Can we map frame 1 to frame 2 with a linear operator K? For all aligned columns in the data matrix X and the TIME-SHIFTED data matrix X prime.</a:t>
            </a:r>
          </a:p>
          <a:p>
            <a:pPr rtl="0" fontAlgn="base"/>
            <a:r>
              <a:rPr lang="en-US" dirty="0"/>
              <a:t>[CLICK] But, K is a full space operator, it is massive as it is # of </a:t>
            </a:r>
            <a:r>
              <a:rPr lang="en-US" dirty="0" err="1"/>
              <a:t>DoF</a:t>
            </a:r>
            <a:r>
              <a:rPr lang="en-US" dirty="0"/>
              <a:t> by # of </a:t>
            </a:r>
            <a:r>
              <a:rPr lang="en-US" dirty="0" err="1"/>
              <a:t>DoF</a:t>
            </a:r>
            <a:r>
              <a:rPr lang="en-US" dirty="0"/>
              <a:t>, so we have to approximate, AKA the K tilde operator. [CLICK]</a:t>
            </a:r>
          </a:p>
        </p:txBody>
      </p:sp>
      <p:sp>
        <p:nvSpPr>
          <p:cNvPr id="4" name="灯片编号占位符 3">
            <a:extLst>
              <a:ext uri="{FF2B5EF4-FFF2-40B4-BE49-F238E27FC236}">
                <a16:creationId xmlns:a16="http://schemas.microsoft.com/office/drawing/2014/main" id="{2F501245-8FB1-63A0-1D8D-ACF3691B41A4}"/>
              </a:ext>
            </a:extLst>
          </p:cNvPr>
          <p:cNvSpPr>
            <a:spLocks noGrp="1"/>
          </p:cNvSpPr>
          <p:nvPr>
            <p:ph type="sldNum" sz="quarter" idx="5"/>
          </p:nvPr>
        </p:nvSpPr>
        <p:spPr/>
        <p:txBody>
          <a:bodyPr/>
          <a:lstStyle/>
          <a:p>
            <a:fld id="{BD7352B9-A82C-42F0-876E-04AEACF0A9FF}" type="slidenum">
              <a:rPr lang="en-US" smtClean="0"/>
              <a:t>16</a:t>
            </a:fld>
            <a:endParaRPr lang="en-US"/>
          </a:p>
        </p:txBody>
      </p:sp>
    </p:spTree>
    <p:extLst>
      <p:ext uri="{BB962C8B-B14F-4D97-AF65-F5344CB8AC3E}">
        <p14:creationId xmlns:p14="http://schemas.microsoft.com/office/powerpoint/2010/main" val="1321406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dirty="0"/>
              <a:t>[CLICK] Apparently, K just now is a massive matrix, given  X is MASSIVE — it has N rows for each degree of freedom and T columns for each time step — so solving directly would be expensive.</a:t>
            </a:r>
          </a:p>
          <a:p>
            <a:pPr rtl="0" fontAlgn="base"/>
            <a:r>
              <a:rPr lang="en-US" dirty="0"/>
              <a:t>[CLICK] So, instead, we run a low-rank SVD on X to find the dominant structure in the data.</a:t>
            </a:r>
          </a:p>
          <a:p>
            <a:pPr rtl="0" fontAlgn="base"/>
            <a:r>
              <a:rPr lang="en-US" dirty="0"/>
              <a:t>[CLICK] We know that K tilde maps X to X prime. So if we run a low-rank approximation of X, we could use the singular vectors and singular values to [CLICK] replace, approximate X, plugging that into the equation, we could get the solution for K tilde, the approximated operator.</a:t>
            </a:r>
            <a:br>
              <a:rPr lang="en-US" dirty="0"/>
            </a:br>
            <a:r>
              <a:rPr lang="en-US" dirty="0"/>
              <a:t>[CLICK] Lastly, with some linear algebra magic we omit here, we go into the reduced space and go back to the full space to get the eigenvectors Phi and the eigenvalues Lambda with eigen decomposition for the approximate operator, the SQUARE matrix K tilde. Those values will come in handy later in applications!</a:t>
            </a:r>
            <a:endParaRPr lang="en-US"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D7352B9-A82C-42F0-876E-04AEACF0A9FF}" type="slidenum">
              <a:rPr lang="en-US" smtClean="0"/>
              <a:t>17</a:t>
            </a:fld>
            <a:endParaRPr lang="en-US"/>
          </a:p>
        </p:txBody>
      </p:sp>
    </p:spTree>
    <p:extLst>
      <p:ext uri="{BB962C8B-B14F-4D97-AF65-F5344CB8AC3E}">
        <p14:creationId xmlns:p14="http://schemas.microsoft.com/office/powerpoint/2010/main" val="407761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Next, let’s welcome Siyuan, he will talk about the baselines and evaluation of DMD.</a:t>
            </a:r>
          </a:p>
          <a:p>
            <a:endParaRPr lang="en-CA" dirty="0"/>
          </a:p>
          <a:p>
            <a:r>
              <a:rPr lang="en-CA" dirty="0"/>
              <a:t>Hi, I’m Siyuan, let’s start with the baselines and evaluation to see how good DMD is when put under stress.</a:t>
            </a:r>
            <a:endParaRPr lang="en-US" dirty="0"/>
          </a:p>
        </p:txBody>
      </p:sp>
      <p:sp>
        <p:nvSpPr>
          <p:cNvPr id="4" name="Slide Number Placeholder 3"/>
          <p:cNvSpPr>
            <a:spLocks noGrp="1"/>
          </p:cNvSpPr>
          <p:nvPr>
            <p:ph type="sldNum" sz="quarter" idx="5"/>
          </p:nvPr>
        </p:nvSpPr>
        <p:spPr/>
        <p:txBody>
          <a:bodyPr/>
          <a:lstStyle/>
          <a:p>
            <a:fld id="{BD7352B9-A82C-42F0-876E-04AEACF0A9FF}" type="slidenum">
              <a:rPr lang="en-US" smtClean="0"/>
              <a:t>18</a:t>
            </a:fld>
            <a:endParaRPr lang="en-US"/>
          </a:p>
        </p:txBody>
      </p:sp>
    </p:spTree>
    <p:extLst>
      <p:ext uri="{BB962C8B-B14F-4D97-AF65-F5344CB8AC3E}">
        <p14:creationId xmlns:p14="http://schemas.microsoft.com/office/powerpoint/2010/main" val="954439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Let’s start with a simple test: a standalone plume.</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We run DMD at different ranks and see how well it can reconstruct the simulation.</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At low ranks, we lose some detail—but by the time we hit rank 61 </a:t>
            </a:r>
            <a:r>
              <a:rPr lang="en-US" altLang="zh-CN" sz="1200" b="0" kern="1200" dirty="0">
                <a:solidFill>
                  <a:srgbClr val="FFFF00"/>
                </a:solidFill>
                <a:effectLst/>
                <a:latin typeface="+mn-lt"/>
                <a:ea typeface="+mn-ea"/>
                <a:cs typeface="+mn-cs"/>
              </a:rPr>
              <a:t>[CLICK] , </a:t>
            </a:r>
            <a:r>
              <a:rPr lang="en-US" altLang="zh-CN" sz="1200" b="0" kern="1200" dirty="0">
                <a:solidFill>
                  <a:schemeClr val="tx1"/>
                </a:solidFill>
                <a:effectLst/>
                <a:latin typeface="+mn-lt"/>
                <a:ea typeface="+mn-ea"/>
                <a:cs typeface="+mn-cs"/>
              </a:rPr>
              <a:t>the reconstruction looks almost identical to the ground truth.</a:t>
            </a:r>
            <a:endParaRPr lang="zh-CN" altLang="zh-CN" sz="1200" b="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D7352B9-A82C-42F0-876E-04AEACF0A9FF}" type="slidenum">
              <a:rPr lang="en-US" smtClean="0"/>
              <a:t>19</a:t>
            </a:fld>
            <a:endParaRPr lang="en-US"/>
          </a:p>
        </p:txBody>
      </p:sp>
    </p:spTree>
    <p:extLst>
      <p:ext uri="{BB962C8B-B14F-4D97-AF65-F5344CB8AC3E}">
        <p14:creationId xmlns:p14="http://schemas.microsoft.com/office/powerpoint/2010/main" val="146467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B3E45-3CCA-44E9-E34F-ADAC753C5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558E33-43A3-E4CF-9CFB-726A61BF49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B29AC-BCEE-A66E-8C66-E67CEF796C1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Modern fluid simulation schemes require a huge number of degrees of freedom to resolve fine detail—and as a result, they can be very slow.</a:t>
            </a:r>
            <a:r>
              <a:rPr lang="en-US" sz="1200" b="0" i="0" kern="1200" dirty="0">
                <a:solidFill>
                  <a:schemeClr val="tx1"/>
                </a:solidFill>
                <a:effectLst/>
                <a:latin typeface="+mn-lt"/>
                <a:ea typeface="+mn-ea"/>
                <a:cs typeface="+mn-cs"/>
              </a:rPr>
              <a:t>​</a:t>
            </a:r>
          </a:p>
          <a:p>
            <a:pPr rtl="0" fontAlgn="base"/>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Look at this beautiful </a:t>
            </a:r>
            <a:r>
              <a:rPr lang="en-US" sz="1200" b="0" i="0" kern="1200" dirty="0">
                <a:solidFill>
                  <a:schemeClr val="tx1"/>
                </a:solidFill>
                <a:effectLst/>
                <a:latin typeface="+mn-lt"/>
                <a:ea typeface="+mn-ea"/>
                <a:cs typeface="+mn-cs"/>
              </a:rPr>
              <a:t>Rayleigh–Taylor instability, notice all the complex vortical structure interaction in resolution?</a:t>
            </a:r>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But, hold up, now, think about the spatial cost of storage, and time cost of solving Poisson equation for this beautiful simulation.</a:t>
            </a:r>
          </a:p>
        </p:txBody>
      </p:sp>
      <p:sp>
        <p:nvSpPr>
          <p:cNvPr id="4" name="Slide Number Placeholder 3">
            <a:extLst>
              <a:ext uri="{FF2B5EF4-FFF2-40B4-BE49-F238E27FC236}">
                <a16:creationId xmlns:a16="http://schemas.microsoft.com/office/drawing/2014/main" id="{D1E88642-1373-D728-A16F-AC2B0EEB146A}"/>
              </a:ext>
            </a:extLst>
          </p:cNvPr>
          <p:cNvSpPr>
            <a:spLocks noGrp="1"/>
          </p:cNvSpPr>
          <p:nvPr>
            <p:ph type="sldNum" sz="quarter" idx="5"/>
          </p:nvPr>
        </p:nvSpPr>
        <p:spPr/>
        <p:txBody>
          <a:bodyPr/>
          <a:lstStyle/>
          <a:p>
            <a:fld id="{BD7352B9-A82C-42F0-876E-04AEACF0A9FF}" type="slidenum">
              <a:rPr lang="en-US" smtClean="0"/>
              <a:t>2</a:t>
            </a:fld>
            <a:endParaRPr lang="en-US"/>
          </a:p>
        </p:txBody>
      </p:sp>
    </p:spTree>
    <p:extLst>
      <p:ext uri="{BB962C8B-B14F-4D97-AF65-F5344CB8AC3E}">
        <p14:creationId xmlns:p14="http://schemas.microsoft.com/office/powerpoint/2010/main" val="83864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Let’s start with a simple and standard test: a plume running into a bunny.</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We run DMD at different ranks and see how well it can reconstruct the simulation.</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At low ranks, we lose some detail—but by the time we hit rank 61 </a:t>
            </a:r>
            <a:r>
              <a:rPr lang="en-US" altLang="zh-CN" sz="1200" b="0" kern="1200" dirty="0">
                <a:solidFill>
                  <a:srgbClr val="FFFF00"/>
                </a:solidFill>
                <a:effectLst/>
                <a:latin typeface="+mn-lt"/>
                <a:ea typeface="+mn-ea"/>
                <a:cs typeface="+mn-cs"/>
              </a:rPr>
              <a:t>[CLICK] , </a:t>
            </a:r>
            <a:r>
              <a:rPr lang="en-US" altLang="zh-CN" sz="1200" b="0" kern="1200" dirty="0">
                <a:solidFill>
                  <a:schemeClr val="tx1"/>
                </a:solidFill>
                <a:effectLst/>
                <a:latin typeface="+mn-lt"/>
                <a:ea typeface="+mn-ea"/>
                <a:cs typeface="+mn-cs"/>
              </a:rPr>
              <a:t>the reconstruction looks almost identical to the ground truth.</a:t>
            </a:r>
            <a:endParaRPr lang="zh-CN" altLang="zh-CN" sz="1200" b="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D7352B9-A82C-42F0-876E-04AEACF0A9FF}" type="slidenum">
              <a:rPr lang="en-US" smtClean="0"/>
              <a:t>20</a:t>
            </a:fld>
            <a:endParaRPr lang="en-US"/>
          </a:p>
        </p:txBody>
      </p:sp>
    </p:spTree>
    <p:extLst>
      <p:ext uri="{BB962C8B-B14F-4D97-AF65-F5344CB8AC3E}">
        <p14:creationId xmlns:p14="http://schemas.microsoft.com/office/powerpoint/2010/main" val="349098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3B332-9ECC-386F-C750-E95AAFF589A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9835177-8688-B64F-8646-AAB6AE66D64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616C5A-0E65-F402-6B48-2F45868043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1200" b="1" kern="1200" dirty="0">
                <a:solidFill>
                  <a:schemeClr val="tx1"/>
                </a:solidFill>
                <a:effectLst/>
                <a:latin typeface="+mn-lt"/>
                <a:ea typeface="+mn-ea"/>
                <a:cs typeface="+mn-cs"/>
              </a:rPr>
              <a:t>So, what about scaling?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1200" b="1" kern="1200" dirty="0">
                <a:solidFill>
                  <a:schemeClr val="tx1"/>
                </a:solidFill>
                <a:effectLst/>
                <a:latin typeface="+mn-lt"/>
                <a:ea typeface="+mn-ea"/>
                <a:cs typeface="+mn-cs"/>
              </a:rPr>
              <a:t>Here, we show a 3D example on a 128x256x256 grid, the complex vortex structure of vortex ring collision is well-captured by DMD with 150 basis.</a:t>
            </a:r>
            <a:endParaRPr lang="en-US" altLang="zh-CN" sz="1200" b="1"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4D028B99-1757-FA90-DFE2-2472EBF1619D}"/>
              </a:ext>
            </a:extLst>
          </p:cNvPr>
          <p:cNvSpPr>
            <a:spLocks noGrp="1"/>
          </p:cNvSpPr>
          <p:nvPr>
            <p:ph type="sldNum" sz="quarter" idx="5"/>
          </p:nvPr>
        </p:nvSpPr>
        <p:spPr/>
        <p:txBody>
          <a:bodyPr/>
          <a:lstStyle/>
          <a:p>
            <a:fld id="{4796716D-B0C9-45B2-BAAA-80C42B07CD10}" type="slidenum">
              <a:rPr lang="zh-CN" altLang="en-US" smtClean="0"/>
              <a:t>21</a:t>
            </a:fld>
            <a:endParaRPr lang="zh-CN" altLang="en-US"/>
          </a:p>
        </p:txBody>
      </p:sp>
    </p:spTree>
    <p:extLst>
      <p:ext uri="{BB962C8B-B14F-4D97-AF65-F5344CB8AC3E}">
        <p14:creationId xmlns:p14="http://schemas.microsoft.com/office/powerpoint/2010/main" val="4173081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73B1A-AFA1-BFCC-FBF2-EA433965525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106F1A6-F999-396A-9B06-96411ED854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D657199-ED55-9E14-1D37-8F3E25D02E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Now let’s compare DMD to something more traditional—PCA.</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We use the same rank—61—for </a:t>
            </a:r>
            <a:r>
              <a:rPr lang="en-US" altLang="zh-CN" sz="1200" b="1" kern="1200">
                <a:solidFill>
                  <a:schemeClr val="tx1"/>
                </a:solidFill>
                <a:effectLst/>
                <a:latin typeface="+mn-lt"/>
                <a:ea typeface="+mn-ea"/>
                <a:cs typeface="+mn-cs"/>
              </a:rPr>
              <a:t>both methods.</a:t>
            </a:r>
          </a:p>
        </p:txBody>
      </p:sp>
      <p:sp>
        <p:nvSpPr>
          <p:cNvPr id="4" name="灯片编号占位符 3">
            <a:extLst>
              <a:ext uri="{FF2B5EF4-FFF2-40B4-BE49-F238E27FC236}">
                <a16:creationId xmlns:a16="http://schemas.microsoft.com/office/drawing/2014/main" id="{49F043D3-FB10-1F11-4EB2-C2A49C6088F4}"/>
              </a:ext>
            </a:extLst>
          </p:cNvPr>
          <p:cNvSpPr>
            <a:spLocks noGrp="1"/>
          </p:cNvSpPr>
          <p:nvPr>
            <p:ph type="sldNum" sz="quarter" idx="5"/>
          </p:nvPr>
        </p:nvSpPr>
        <p:spPr/>
        <p:txBody>
          <a:bodyPr/>
          <a:lstStyle/>
          <a:p>
            <a:fld id="{4796716D-B0C9-45B2-BAAA-80C42B07CD10}" type="slidenum">
              <a:rPr lang="zh-CN" altLang="en-US" smtClean="0"/>
              <a:t>22</a:t>
            </a:fld>
            <a:endParaRPr lang="zh-CN" altLang="en-US"/>
          </a:p>
        </p:txBody>
      </p:sp>
    </p:spTree>
    <p:extLst>
      <p:ext uri="{BB962C8B-B14F-4D97-AF65-F5344CB8AC3E}">
        <p14:creationId xmlns:p14="http://schemas.microsoft.com/office/powerpoint/2010/main" val="2327730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C6720-D004-D7BE-3EB9-CE282269ECB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6B8846-D220-2D14-4809-EEF4D019B53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75FA3E-1AE5-0DC1-5F29-2A5CAFAE81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a:solidFill>
                  <a:schemeClr val="tx1"/>
                </a:solidFill>
                <a:effectLst/>
                <a:latin typeface="+mn-lt"/>
                <a:ea typeface="+mn-ea"/>
                <a:cs typeface="+mn-cs"/>
              </a:rPr>
              <a:t>PCA-based approach does okay on the big picture, but look closely at the upper boundary at the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a:solidFill>
                  <a:schemeClr val="tx1"/>
                </a:solidFill>
                <a:effectLst/>
                <a:latin typeface="+mn-lt"/>
                <a:ea typeface="+mn-ea"/>
                <a:cs typeface="+mn-cs"/>
              </a:rPr>
              <a:t>We </a:t>
            </a:r>
            <a:r>
              <a:rPr lang="en-US" altLang="zh-CN" sz="1200" b="1" kern="1200" dirty="0">
                <a:solidFill>
                  <a:schemeClr val="tx1"/>
                </a:solidFill>
                <a:effectLst/>
                <a:latin typeface="+mn-lt"/>
                <a:ea typeface="+mn-ea"/>
                <a:cs typeface="+mn-cs"/>
              </a:rPr>
              <a:t>can see that, </a:t>
            </a:r>
            <a:r>
              <a:rPr lang="en-US" altLang="zh-CN" sz="1200" b="1" kern="1200">
                <a:solidFill>
                  <a:schemeClr val="tx1"/>
                </a:solidFill>
                <a:effectLst/>
                <a:latin typeface="+mn-lt"/>
                <a:ea typeface="+mn-ea"/>
                <a:cs typeface="+mn-cs"/>
              </a:rPr>
              <a:t>[CLICK] DMD preserves </a:t>
            </a:r>
            <a:r>
              <a:rPr lang="en-US" altLang="zh-CN" sz="1200" b="1" kern="1200" dirty="0">
                <a:solidFill>
                  <a:schemeClr val="tx1"/>
                </a:solidFill>
                <a:effectLst/>
                <a:latin typeface="+mn-lt"/>
                <a:ea typeface="+mn-ea"/>
                <a:cs typeface="+mn-cs"/>
              </a:rPr>
              <a:t>the fine vortex structures, while PCA-based approach adds artifacts and distort key features.</a:t>
            </a:r>
            <a:br>
              <a:rPr lang="en-US" altLang="zh-CN" sz="1200" b="1" kern="1200" dirty="0">
                <a:solidFill>
                  <a:schemeClr val="tx1"/>
                </a:solidFill>
                <a:effectLst/>
                <a:latin typeface="+mn-lt"/>
                <a:ea typeface="+mn-ea"/>
                <a:cs typeface="+mn-cs"/>
              </a:rPr>
            </a:b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So even though both compress the data, DMD keeps more of the important physics.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[CLICK], thanks to the temporal part also being modelled as a simple matrix multiplication, we no longer need to solve mini optimization problem in reduced space, therefore DMD </a:t>
            </a:r>
            <a:r>
              <a:rPr lang="en-US" altLang="zh-CN" sz="1200" b="1" kern="1200">
                <a:solidFill>
                  <a:schemeClr val="tx1"/>
                </a:solidFill>
                <a:effectLst/>
                <a:latin typeface="+mn-lt"/>
                <a:ea typeface="+mn-ea"/>
                <a:cs typeface="+mn-cs"/>
              </a:rPr>
              <a:t>get a massive speed-up compared to PCA</a:t>
            </a:r>
            <a:endParaRPr lang="zh-CN" altLang="zh-CN" sz="1200" b="1"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B73BC590-2DA6-F73B-EF9B-052F1E93D740}"/>
              </a:ext>
            </a:extLst>
          </p:cNvPr>
          <p:cNvSpPr>
            <a:spLocks noGrp="1"/>
          </p:cNvSpPr>
          <p:nvPr>
            <p:ph type="sldNum" sz="quarter" idx="5"/>
          </p:nvPr>
        </p:nvSpPr>
        <p:spPr/>
        <p:txBody>
          <a:bodyPr/>
          <a:lstStyle/>
          <a:p>
            <a:fld id="{4796716D-B0C9-45B2-BAAA-80C42B07CD10}" type="slidenum">
              <a:rPr lang="zh-CN" altLang="en-US" smtClean="0"/>
              <a:t>23</a:t>
            </a:fld>
            <a:endParaRPr lang="zh-CN" altLang="en-US"/>
          </a:p>
        </p:txBody>
      </p:sp>
    </p:spTree>
    <p:extLst>
      <p:ext uri="{BB962C8B-B14F-4D97-AF65-F5344CB8AC3E}">
        <p14:creationId xmlns:p14="http://schemas.microsoft.com/office/powerpoint/2010/main" val="2648397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Next section, we are going to discuss the applications of DMD. </a:t>
            </a:r>
          </a:p>
          <a:p>
            <a:r>
              <a:rPr lang="en-US" sz="1200" b="1" i="0" u="none" strike="noStrike" kern="1200" dirty="0">
                <a:solidFill>
                  <a:schemeClr val="tx1"/>
                </a:solidFill>
                <a:effectLst/>
                <a:latin typeface="+mn-lt"/>
                <a:ea typeface="+mn-ea"/>
                <a:cs typeface="+mn-cs"/>
              </a:rPr>
              <a:t>Because our reduced space is temporally aware, it naturally opens up NEW CAPABILITIES.</a:t>
            </a:r>
            <a:endParaRPr lang="en-US"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7352B9-A82C-42F0-876E-04AEACF0A9FF}" type="slidenum">
              <a:rPr lang="en-US" smtClean="0"/>
              <a:t>24</a:t>
            </a:fld>
            <a:endParaRPr lang="en-US"/>
          </a:p>
        </p:txBody>
      </p:sp>
    </p:spTree>
    <p:extLst>
      <p:ext uri="{BB962C8B-B14F-4D97-AF65-F5344CB8AC3E}">
        <p14:creationId xmlns:p14="http://schemas.microsoft.com/office/powerpoint/2010/main" val="907348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D9EA-14EE-1697-58A6-F47E9391B20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1EFF831-B75D-7B90-A2A0-15BB67651B6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50E411-AD14-F1AF-6C9A-99D1C64CFD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First, let’s start with fast integration.</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Once we’ve trained the DMD operator, </a:t>
            </a:r>
            <a:r>
              <a:rPr lang="en-US" altLang="zh-CN" sz="1200" b="1" kern="1200" dirty="0">
                <a:solidFill>
                  <a:srgbClr val="FFFF00"/>
                </a:solidFill>
                <a:effectLst/>
                <a:latin typeface="+mn-lt"/>
                <a:ea typeface="+mn-ea"/>
                <a:cs typeface="+mn-cs"/>
              </a:rPr>
              <a:t>[CLICK] </a:t>
            </a:r>
            <a:r>
              <a:rPr lang="en-US" altLang="zh-CN" sz="1200" b="1" kern="1200" dirty="0">
                <a:solidFill>
                  <a:schemeClr val="tx1"/>
                </a:solidFill>
                <a:effectLst/>
                <a:latin typeface="+mn-lt"/>
                <a:ea typeface="+mn-ea"/>
                <a:cs typeface="+mn-cs"/>
              </a:rPr>
              <a:t>we can use it to predict future states directly.</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Because it’s linear, </a:t>
            </a:r>
            <a:r>
              <a:rPr lang="en-US" altLang="zh-CN" sz="1200" b="1" kern="1200" dirty="0">
                <a:solidFill>
                  <a:srgbClr val="FFFF00"/>
                </a:solidFill>
                <a:effectLst/>
                <a:latin typeface="+mn-lt"/>
                <a:ea typeface="+mn-ea"/>
                <a:cs typeface="+mn-cs"/>
              </a:rPr>
              <a:t>[CLICK] [CLICK] </a:t>
            </a:r>
            <a:r>
              <a:rPr lang="en-US" altLang="zh-CN" sz="1200" b="1" kern="1200" dirty="0">
                <a:solidFill>
                  <a:schemeClr val="tx1"/>
                </a:solidFill>
                <a:effectLst/>
                <a:latin typeface="+mn-lt"/>
                <a:ea typeface="+mn-ea"/>
                <a:cs typeface="+mn-cs"/>
              </a:rPr>
              <a:t>we can raise the operator to high powers. </a:t>
            </a:r>
            <a:r>
              <a:rPr lang="en-US" altLang="zh-CN" sz="1200" b="1" kern="1200" dirty="0">
                <a:solidFill>
                  <a:srgbClr val="FFFF00"/>
                </a:solidFill>
                <a:effectLst/>
                <a:latin typeface="+mn-lt"/>
                <a:ea typeface="+mn-ea"/>
                <a:cs typeface="+mn-cs"/>
              </a:rPr>
              <a:t>[CLICK]</a:t>
            </a:r>
            <a:endParaRPr lang="en-US" altLang="zh-CN" dirty="0"/>
          </a:p>
        </p:txBody>
      </p:sp>
      <p:sp>
        <p:nvSpPr>
          <p:cNvPr id="4" name="灯片编号占位符 3">
            <a:extLst>
              <a:ext uri="{FF2B5EF4-FFF2-40B4-BE49-F238E27FC236}">
                <a16:creationId xmlns:a16="http://schemas.microsoft.com/office/drawing/2014/main" id="{789A22D9-5EAA-31E0-469F-F3BB62AF2EB2}"/>
              </a:ext>
            </a:extLst>
          </p:cNvPr>
          <p:cNvSpPr>
            <a:spLocks noGrp="1"/>
          </p:cNvSpPr>
          <p:nvPr>
            <p:ph type="sldNum" sz="quarter" idx="5"/>
          </p:nvPr>
        </p:nvSpPr>
        <p:spPr/>
        <p:txBody>
          <a:bodyPr/>
          <a:lstStyle/>
          <a:p>
            <a:fld id="{4796716D-B0C9-45B2-BAAA-80C42B07CD10}" type="slidenum">
              <a:rPr lang="zh-CN" altLang="en-US" smtClean="0"/>
              <a:t>25</a:t>
            </a:fld>
            <a:endParaRPr lang="zh-CN" altLang="en-US"/>
          </a:p>
        </p:txBody>
      </p:sp>
    </p:spTree>
    <p:extLst>
      <p:ext uri="{BB962C8B-B14F-4D97-AF65-F5344CB8AC3E}">
        <p14:creationId xmlns:p14="http://schemas.microsoft.com/office/powerpoint/2010/main" val="3706729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CA820-95F9-E0E4-D1D4-5307AF702D7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6C41E5E-77E6-CB54-B128-A7A7FCF54C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8171AA-92F5-191E-872B-7BCCA3864D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Let’s revisit the Rayleigh-Taylor example. Start with frame 120, if we were to proceed with a traditional method, we have to timestep FRAME BY FRAME to 121, 122, </a:t>
            </a:r>
            <a:r>
              <a:rPr lang="en-US" altLang="zh-CN" sz="1200" b="1" kern="1200" dirty="0" err="1">
                <a:solidFill>
                  <a:schemeClr val="tx1"/>
                </a:solidFill>
                <a:effectLst/>
                <a:latin typeface="+mn-lt"/>
                <a:ea typeface="+mn-ea"/>
                <a:cs typeface="+mn-cs"/>
              </a:rPr>
              <a:t>etc</a:t>
            </a: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But since the temporal dynamics is simply modelled as a matrix exponential, we could jump forward in time by applying the appropriate power.</a:t>
            </a:r>
            <a:br>
              <a:rPr lang="en-US" altLang="zh-CN" sz="1200" b="1" kern="1200" dirty="0">
                <a:solidFill>
                  <a:schemeClr val="tx1"/>
                </a:solidFill>
                <a:effectLst/>
                <a:latin typeface="+mn-lt"/>
                <a:ea typeface="+mn-ea"/>
                <a:cs typeface="+mn-cs"/>
              </a:rPr>
            </a:br>
            <a:r>
              <a:rPr lang="en-US" altLang="zh-CN" sz="1200" b="1" kern="1200" dirty="0">
                <a:solidFill>
                  <a:srgbClr val="FFFF00"/>
                </a:solidFill>
                <a:effectLst/>
                <a:latin typeface="+mn-lt"/>
                <a:ea typeface="+mn-ea"/>
                <a:cs typeface="+mn-cs"/>
              </a:rPr>
              <a:t>[CLICK] </a:t>
            </a:r>
            <a:r>
              <a:rPr lang="en-US" altLang="zh-CN" sz="1200" b="1" kern="1200" dirty="0">
                <a:solidFill>
                  <a:schemeClr val="tx1"/>
                </a:solidFill>
                <a:effectLst/>
                <a:latin typeface="+mn-lt"/>
                <a:ea typeface="+mn-ea"/>
                <a:cs typeface="+mn-cs"/>
              </a:rPr>
              <a:t>That means we can instantly go from frame 120 to frame 150, frame 180, or ANY arbitrary frame in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rgbClr val="FFFF00"/>
                </a:solidFill>
                <a:effectLst/>
                <a:latin typeface="+mn-lt"/>
                <a:ea typeface="+mn-ea"/>
                <a:cs typeface="+mn-cs"/>
              </a:rPr>
              <a:t>[CLICK] </a:t>
            </a:r>
            <a:r>
              <a:rPr lang="en-US" altLang="zh-CN" sz="1200" b="1" kern="1200" dirty="0">
                <a:solidFill>
                  <a:schemeClr val="tx1"/>
                </a:solidFill>
                <a:effectLst/>
                <a:latin typeface="+mn-lt"/>
                <a:ea typeface="+mn-ea"/>
                <a:cs typeface="+mn-cs"/>
              </a:rPr>
              <a:t>We can even go to any CONTINUOUS time in the future by raising a FRACTIONAL power. </a:t>
            </a:r>
            <a:r>
              <a:rPr lang="en-US" altLang="zh-CN" sz="1200" b="1" kern="1200" dirty="0">
                <a:solidFill>
                  <a:srgbClr val="FFFF00"/>
                </a:solidFill>
                <a:effectLst/>
                <a:latin typeface="+mn-lt"/>
                <a:ea typeface="+mn-ea"/>
                <a:cs typeface="+mn-cs"/>
              </a:rPr>
              <a:t>[CLICK]</a:t>
            </a:r>
            <a:endParaRPr lang="zh-CN" altLang="zh-CN" sz="120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5EA025F0-0888-FD86-D650-1CF3D0A0591E}"/>
              </a:ext>
            </a:extLst>
          </p:cNvPr>
          <p:cNvSpPr>
            <a:spLocks noGrp="1"/>
          </p:cNvSpPr>
          <p:nvPr>
            <p:ph type="sldNum" sz="quarter" idx="5"/>
          </p:nvPr>
        </p:nvSpPr>
        <p:spPr/>
        <p:txBody>
          <a:bodyPr/>
          <a:lstStyle/>
          <a:p>
            <a:fld id="{4796716D-B0C9-45B2-BAAA-80C42B07CD10}" type="slidenum">
              <a:rPr lang="zh-CN" altLang="en-US" smtClean="0"/>
              <a:t>26</a:t>
            </a:fld>
            <a:endParaRPr lang="zh-CN" altLang="en-US"/>
          </a:p>
        </p:txBody>
      </p:sp>
    </p:spTree>
    <p:extLst>
      <p:ext uri="{BB962C8B-B14F-4D97-AF65-F5344CB8AC3E}">
        <p14:creationId xmlns:p14="http://schemas.microsoft.com/office/powerpoint/2010/main" val="2987009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019F2-E7B9-2C37-912B-30D77E0B51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09BBC5-4B63-573B-41E3-8BBCCACEA9A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35ADDC0-0BB0-21B9-DB8D-3FC794B76E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Next up, applications in time reversal. [CLICK]</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DMD gives us a linear operator that maps one frame to the next.</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And because it’s linear, it’s also invertible.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Moreso, once you have the SVD, this inverse is trivial as the reciprocal of the diagonal eigenvalue matrix.</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That means we can FLIP the operator [CLICK] —and use it to go BACKWARDS in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So given the forward data, [CLICK]</a:t>
            </a:r>
            <a:r>
              <a:rPr lang="en-US" altLang="zh-CN" sz="1200" b="0"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we can invert the linear operator, and reconstruct past states from the last frame.</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We’re essentially “REWINDING” the system—frame by frame.</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And because DMD learns the actual dynamics, the reversed flow still looks physically valid.</a:t>
            </a:r>
          </a:p>
          <a:p>
            <a:endParaRPr lang="en-US" altLang="zh-CN" dirty="0"/>
          </a:p>
        </p:txBody>
      </p:sp>
      <p:sp>
        <p:nvSpPr>
          <p:cNvPr id="4" name="灯片编号占位符 3">
            <a:extLst>
              <a:ext uri="{FF2B5EF4-FFF2-40B4-BE49-F238E27FC236}">
                <a16:creationId xmlns:a16="http://schemas.microsoft.com/office/drawing/2014/main" id="{422D7BD4-C6D9-6558-79F4-11D56D61A4E8}"/>
              </a:ext>
            </a:extLst>
          </p:cNvPr>
          <p:cNvSpPr>
            <a:spLocks noGrp="1"/>
          </p:cNvSpPr>
          <p:nvPr>
            <p:ph type="sldNum" sz="quarter" idx="5"/>
          </p:nvPr>
        </p:nvSpPr>
        <p:spPr/>
        <p:txBody>
          <a:bodyPr/>
          <a:lstStyle/>
          <a:p>
            <a:fld id="{4796716D-B0C9-45B2-BAAA-80C42B07CD10}" type="slidenum">
              <a:rPr lang="zh-CN" altLang="en-US" smtClean="0"/>
              <a:t>27</a:t>
            </a:fld>
            <a:endParaRPr lang="zh-CN" altLang="en-US"/>
          </a:p>
        </p:txBody>
      </p:sp>
    </p:spTree>
    <p:extLst>
      <p:ext uri="{BB962C8B-B14F-4D97-AF65-F5344CB8AC3E}">
        <p14:creationId xmlns:p14="http://schemas.microsoft.com/office/powerpoint/2010/main" val="2695049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771D8-BCB3-9686-61C0-45888D2B27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950A3F-C39D-E391-5D2E-5BCDE641B9F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B8736C3-3FBE-0BCB-923C-AFDCC5A4DF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rgbClr val="FFFF00"/>
                </a:solidFill>
                <a:effectLst/>
                <a:latin typeface="+mn-lt"/>
                <a:ea typeface="+mn-ea"/>
                <a:cs typeface="+mn-cs"/>
              </a:rPr>
              <a:t>[CLICK] </a:t>
            </a:r>
            <a:r>
              <a:rPr lang="en-US" altLang="zh-CN" sz="1200" b="1" kern="1200" dirty="0">
                <a:solidFill>
                  <a:schemeClr val="tx1"/>
                </a:solidFill>
                <a:effectLst/>
                <a:latin typeface="+mn-lt"/>
                <a:ea typeface="+mn-ea"/>
                <a:cs typeface="+mn-cs"/>
              </a:rPr>
              <a:t>This lets us predict frames at t = –1, –2, –3, and so on.</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No special data needed—just INVERT the forward operator and apply it.</a:t>
            </a:r>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a:extLst>
              <a:ext uri="{FF2B5EF4-FFF2-40B4-BE49-F238E27FC236}">
                <a16:creationId xmlns:a16="http://schemas.microsoft.com/office/drawing/2014/main" id="{67033EC5-EBB4-83A9-A339-582C649F6FB5}"/>
              </a:ext>
            </a:extLst>
          </p:cNvPr>
          <p:cNvSpPr>
            <a:spLocks noGrp="1"/>
          </p:cNvSpPr>
          <p:nvPr>
            <p:ph type="sldNum" sz="quarter" idx="5"/>
          </p:nvPr>
        </p:nvSpPr>
        <p:spPr/>
        <p:txBody>
          <a:bodyPr/>
          <a:lstStyle/>
          <a:p>
            <a:fld id="{4796716D-B0C9-45B2-BAAA-80C42B07CD10}" type="slidenum">
              <a:rPr lang="zh-CN" altLang="en-US" smtClean="0"/>
              <a:t>28</a:t>
            </a:fld>
            <a:endParaRPr lang="zh-CN" altLang="en-US"/>
          </a:p>
        </p:txBody>
      </p:sp>
    </p:spTree>
    <p:extLst>
      <p:ext uri="{BB962C8B-B14F-4D97-AF65-F5344CB8AC3E}">
        <p14:creationId xmlns:p14="http://schemas.microsoft.com/office/powerpoint/2010/main" val="360524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7C3F7-A773-812D-B0C2-F307D5AFDB0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4594A1C-10F4-A45F-F974-BD13F5656D3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01E4BFE-120B-2AE0-3F59-E7B8B35956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And we can go big with this.</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Train on data on positive time, then reverse it backwards in time.</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Now we have the full timeline—time retrodiction to </a:t>
            </a:r>
            <a:r>
              <a:rPr lang="en-US" altLang="zh-CN" sz="1200" b="1" kern="1200">
                <a:solidFill>
                  <a:schemeClr val="tx1"/>
                </a:solidFill>
                <a:effectLst/>
                <a:latin typeface="+mn-lt"/>
                <a:ea typeface="+mn-ea"/>
                <a:cs typeface="+mn-cs"/>
              </a:rPr>
              <a:t>prediction.</a:t>
            </a:r>
            <a:endParaRPr lang="zh-CN" altLang="zh-CN" sz="120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D6C7E15D-BADB-2DE8-579E-9017DDA71941}"/>
              </a:ext>
            </a:extLst>
          </p:cNvPr>
          <p:cNvSpPr>
            <a:spLocks noGrp="1"/>
          </p:cNvSpPr>
          <p:nvPr>
            <p:ph type="sldNum" sz="quarter" idx="5"/>
          </p:nvPr>
        </p:nvSpPr>
        <p:spPr/>
        <p:txBody>
          <a:bodyPr/>
          <a:lstStyle/>
          <a:p>
            <a:fld id="{4796716D-B0C9-45B2-BAAA-80C42B07CD10}" type="slidenum">
              <a:rPr lang="zh-CN" altLang="en-US" smtClean="0"/>
              <a:t>29</a:t>
            </a:fld>
            <a:endParaRPr lang="zh-CN" altLang="en-US"/>
          </a:p>
        </p:txBody>
      </p:sp>
    </p:spTree>
    <p:extLst>
      <p:ext uri="{BB962C8B-B14F-4D97-AF65-F5344CB8AC3E}">
        <p14:creationId xmlns:p14="http://schemas.microsoft.com/office/powerpoint/2010/main" val="340489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9C1D1-44C6-DA93-E340-84DE8101FFA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BC3F0F3-B024-4BBB-4496-0494B61EBCA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5D10954-C2C1-0A6C-99D4-681A80975E9A}"/>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If you went to the </a:t>
            </a:r>
            <a:r>
              <a:rPr lang="en-US" sz="1200" b="0" i="0" u="none" strike="noStrike" kern="1200" dirty="0" err="1">
                <a:solidFill>
                  <a:schemeClr val="tx1"/>
                </a:solidFill>
                <a:effectLst/>
                <a:latin typeface="+mn-lt"/>
                <a:ea typeface="+mn-ea"/>
                <a:cs typeface="+mn-cs"/>
              </a:rPr>
              <a:t>Eigenanalysis</a:t>
            </a:r>
            <a:r>
              <a:rPr lang="en-US" sz="1200" b="0" i="0" u="none" strike="noStrike" kern="1200" dirty="0">
                <a:solidFill>
                  <a:schemeClr val="tx1"/>
                </a:solidFill>
                <a:effectLst/>
                <a:latin typeface="+mn-lt"/>
                <a:ea typeface="+mn-ea"/>
                <a:cs typeface="+mn-cs"/>
              </a:rPr>
              <a:t> course yesterday, you would learn that, oh, reduced order modelling would address this issue efficiently!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Here, these two papers are excellent examples of how to speed things up using reduced-order methods.</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They both construct a reduced space by applying Principal Component Analysis, on a dataset of fluid velocity fields, and then they solve a much smaller optimization problem in that reduced space to </a:t>
            </a:r>
            <a:r>
              <a:rPr lang="en-US" sz="1200" b="0" i="0" u="none" strike="noStrike" kern="1200" dirty="0" err="1">
                <a:solidFill>
                  <a:schemeClr val="tx1"/>
                </a:solidFill>
                <a:effectLst/>
                <a:latin typeface="+mn-lt"/>
                <a:ea typeface="+mn-ea"/>
                <a:cs typeface="+mn-cs"/>
              </a:rPr>
              <a:t>advect</a:t>
            </a:r>
            <a:r>
              <a:rPr lang="en-US" sz="1200" b="0" i="0" u="none" strike="noStrike" kern="1200" dirty="0">
                <a:solidFill>
                  <a:schemeClr val="tx1"/>
                </a:solidFill>
                <a:effectLst/>
                <a:latin typeface="+mn-lt"/>
                <a:ea typeface="+mn-ea"/>
                <a:cs typeface="+mn-cs"/>
              </a:rPr>
              <a:t> the fluid’s velocity state forward.</a:t>
            </a:r>
            <a:r>
              <a:rPr lang="en-US" sz="1200" b="0" i="0" kern="1200" dirty="0">
                <a:solidFill>
                  <a:schemeClr val="tx1"/>
                </a:solidFill>
                <a:effectLst/>
                <a:latin typeface="+mn-lt"/>
                <a:ea typeface="+mn-ea"/>
                <a:cs typeface="+mn-cs"/>
              </a:rPr>
              <a:t>​</a:t>
            </a:r>
          </a:p>
        </p:txBody>
      </p:sp>
      <p:sp>
        <p:nvSpPr>
          <p:cNvPr id="4" name="灯片编号占位符 3">
            <a:extLst>
              <a:ext uri="{FF2B5EF4-FFF2-40B4-BE49-F238E27FC236}">
                <a16:creationId xmlns:a16="http://schemas.microsoft.com/office/drawing/2014/main" id="{645E3D0C-738B-2EEF-3A52-0672E067FBCA}"/>
              </a:ext>
            </a:extLst>
          </p:cNvPr>
          <p:cNvSpPr>
            <a:spLocks noGrp="1"/>
          </p:cNvSpPr>
          <p:nvPr>
            <p:ph type="sldNum" sz="quarter" idx="5"/>
          </p:nvPr>
        </p:nvSpPr>
        <p:spPr/>
        <p:txBody>
          <a:bodyPr/>
          <a:lstStyle/>
          <a:p>
            <a:fld id="{4796716D-B0C9-45B2-BAAA-80C42B07CD10}" type="slidenum">
              <a:rPr lang="zh-CN" altLang="en-US" smtClean="0"/>
              <a:t>3</a:t>
            </a:fld>
            <a:endParaRPr lang="zh-CN" altLang="en-US"/>
          </a:p>
        </p:txBody>
      </p:sp>
    </p:spTree>
    <p:extLst>
      <p:ext uri="{BB962C8B-B14F-4D97-AF65-F5344CB8AC3E}">
        <p14:creationId xmlns:p14="http://schemas.microsoft.com/office/powerpoint/2010/main" val="1957167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0AB8F-5DDD-775B-E51A-6634EBFC5E6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8E560B-456E-204A-304E-F358E949E94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00DCEA2-6301-9837-EBE7-79951E76D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The third application is direct editing via the complex eigenvalues.</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The trained operator also lets us edit the flow.</a:t>
            </a:r>
            <a:br>
              <a:rPr lang="en-US" altLang="zh-CN" sz="1200" b="1" kern="1200" dirty="0">
                <a:solidFill>
                  <a:schemeClr val="tx1"/>
                </a:solidFill>
                <a:effectLst/>
                <a:latin typeface="+mn-lt"/>
                <a:ea typeface="+mn-ea"/>
                <a:cs typeface="+mn-cs"/>
              </a:rPr>
            </a:br>
            <a:r>
              <a:rPr lang="en-US" altLang="zh-CN" sz="1200" b="1" kern="1200" dirty="0">
                <a:solidFill>
                  <a:srgbClr val="FFFF00"/>
                </a:solidFill>
                <a:effectLst/>
                <a:latin typeface="+mn-lt"/>
                <a:ea typeface="+mn-ea"/>
                <a:cs typeface="+mn-cs"/>
              </a:rPr>
              <a:t>[CLICK] </a:t>
            </a:r>
            <a:r>
              <a:rPr lang="en-US" altLang="zh-CN" sz="1200" b="1" kern="1200" dirty="0">
                <a:solidFill>
                  <a:schemeClr val="tx1"/>
                </a:solidFill>
                <a:effectLst/>
                <a:latin typeface="+mn-lt"/>
                <a:ea typeface="+mn-ea"/>
                <a:cs typeface="+mn-cs"/>
              </a:rPr>
              <a:t>DMD breaks the system into interpretable modes—each with an amplitude </a:t>
            </a:r>
            <a:r>
              <a:rPr lang="en-US" altLang="zh-CN" sz="1200" b="1" kern="1200" dirty="0">
                <a:solidFill>
                  <a:srgbClr val="FFFF00"/>
                </a:solidFill>
                <a:effectLst/>
                <a:latin typeface="+mn-lt"/>
                <a:ea typeface="+mn-ea"/>
                <a:cs typeface="+mn-cs"/>
              </a:rPr>
              <a:t>[CLICK]</a:t>
            </a:r>
            <a:r>
              <a:rPr lang="en-US" altLang="zh-CN" sz="1200" b="1" kern="1200" dirty="0">
                <a:solidFill>
                  <a:schemeClr val="tx1"/>
                </a:solidFill>
                <a:effectLst/>
                <a:latin typeface="+mn-lt"/>
                <a:ea typeface="+mn-ea"/>
                <a:cs typeface="+mn-cs"/>
              </a:rPr>
              <a:t>, growth rate </a:t>
            </a:r>
            <a:r>
              <a:rPr lang="en-US" altLang="zh-CN" sz="1200" b="1" kern="1200" dirty="0">
                <a:solidFill>
                  <a:srgbClr val="FFFF00"/>
                </a:solidFill>
                <a:effectLst/>
                <a:latin typeface="+mn-lt"/>
                <a:ea typeface="+mn-ea"/>
                <a:cs typeface="+mn-cs"/>
              </a:rPr>
              <a:t>[CLICK]</a:t>
            </a:r>
            <a:r>
              <a:rPr lang="en-US" altLang="zh-CN" sz="1200" b="1" kern="1200" dirty="0">
                <a:solidFill>
                  <a:schemeClr val="tx1"/>
                </a:solidFill>
                <a:effectLst/>
                <a:latin typeface="+mn-lt"/>
                <a:ea typeface="+mn-ea"/>
                <a:cs typeface="+mn-cs"/>
              </a:rPr>
              <a:t>, and frequency </a:t>
            </a:r>
            <a:r>
              <a:rPr lang="en-US" altLang="zh-CN" sz="1200" b="1" kern="1200" dirty="0">
                <a:solidFill>
                  <a:srgbClr val="FFFF00"/>
                </a:solidFill>
                <a:effectLst/>
                <a:latin typeface="+mn-lt"/>
                <a:ea typeface="+mn-ea"/>
                <a:cs typeface="+mn-cs"/>
              </a:rPr>
              <a:t>[CLICK]</a:t>
            </a:r>
            <a:r>
              <a:rPr lang="en-US" altLang="zh-CN" sz="1200" b="1" kern="1200" dirty="0">
                <a:solidFill>
                  <a:schemeClr val="tx1"/>
                </a:solidFill>
                <a:effectLst/>
                <a:latin typeface="+mn-lt"/>
                <a:ea typeface="+mn-ea"/>
                <a:cs typeface="+mn-cs"/>
              </a:rPr>
              <a:t>.</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So we can tweak those parameters directly to modify the behavior.</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We can amplify or suppress structures, slow things down, or change how fast it oscillates.</a:t>
            </a:r>
            <a:endParaRPr lang="zh-CN" altLang="zh-CN" sz="120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35D7D4DB-99F8-0AA4-E1F6-BE7B05129644}"/>
              </a:ext>
            </a:extLst>
          </p:cNvPr>
          <p:cNvSpPr>
            <a:spLocks noGrp="1"/>
          </p:cNvSpPr>
          <p:nvPr>
            <p:ph type="sldNum" sz="quarter" idx="5"/>
          </p:nvPr>
        </p:nvSpPr>
        <p:spPr/>
        <p:txBody>
          <a:bodyPr/>
          <a:lstStyle/>
          <a:p>
            <a:fld id="{4796716D-B0C9-45B2-BAAA-80C42B07CD10}" type="slidenum">
              <a:rPr lang="zh-CN" altLang="en-US" smtClean="0"/>
              <a:t>30</a:t>
            </a:fld>
            <a:endParaRPr lang="zh-CN" altLang="en-US"/>
          </a:p>
        </p:txBody>
      </p:sp>
    </p:spTree>
    <p:extLst>
      <p:ext uri="{BB962C8B-B14F-4D97-AF65-F5344CB8AC3E}">
        <p14:creationId xmlns:p14="http://schemas.microsoft.com/office/powerpoint/2010/main" val="3867451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1DB7B-3CD0-50BB-2E57-E87753C861B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A6E34F5-258E-C1DE-1859-C279CD7201E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156A0CD-8391-C0C7-424C-52C0A09BA5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kern="1200" dirty="0">
                <a:solidFill>
                  <a:schemeClr val="tx1"/>
                </a:solidFill>
                <a:effectLst/>
                <a:latin typeface="+mn-lt"/>
                <a:ea typeface="+mn-ea"/>
                <a:cs typeface="+mn-cs"/>
              </a:rPr>
              <a:t>Here’s an example using a Kármán vortex street.</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We start by training the operator on a baseline dataset.</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Then we scale all the mode amplitudes—down by 50% on the left, and up by 50% on the right.</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What happens?</a:t>
            </a:r>
            <a:br>
              <a:rPr lang="en-US" altLang="zh-CN" sz="1200" b="0" kern="1200" dirty="0">
                <a:solidFill>
                  <a:schemeClr val="tx1"/>
                </a:solidFill>
                <a:effectLst/>
                <a:latin typeface="+mn-lt"/>
                <a:ea typeface="+mn-ea"/>
                <a:cs typeface="+mn-cs"/>
              </a:rPr>
            </a:br>
            <a:r>
              <a:rPr lang="en-US" altLang="zh-CN" sz="1200" b="0" kern="1200" dirty="0">
                <a:solidFill>
                  <a:schemeClr val="tx1"/>
                </a:solidFill>
                <a:effectLst/>
                <a:latin typeface="+mn-lt"/>
                <a:ea typeface="+mn-ea"/>
                <a:cs typeface="+mn-cs"/>
              </a:rPr>
              <a:t>We get a softer or stronger wake—without breaking the flow structure.</a:t>
            </a:r>
            <a:endParaRPr lang="zh-CN" altLang="zh-CN" sz="1200" b="0" kern="1200" dirty="0">
              <a:solidFill>
                <a:schemeClr val="tx1"/>
              </a:solidFill>
              <a:effectLst/>
              <a:latin typeface="+mn-lt"/>
              <a:ea typeface="+mn-ea"/>
              <a:cs typeface="+mn-cs"/>
            </a:endParaRPr>
          </a:p>
          <a:p>
            <a:endParaRPr lang="en-US" altLang="zh-CN" dirty="0"/>
          </a:p>
          <a:p>
            <a:r>
              <a:rPr lang="en-US" altLang="zh-CN" dirty="0"/>
              <a:t>The same thing can be applied to the real and imaginary component of the eigenvalue, and we can get faster or slower, more vortical or less vortical sequence.</a:t>
            </a:r>
          </a:p>
        </p:txBody>
      </p:sp>
      <p:sp>
        <p:nvSpPr>
          <p:cNvPr id="4" name="灯片编号占位符 3">
            <a:extLst>
              <a:ext uri="{FF2B5EF4-FFF2-40B4-BE49-F238E27FC236}">
                <a16:creationId xmlns:a16="http://schemas.microsoft.com/office/drawing/2014/main" id="{7EDE618B-1B70-868F-918F-0B4591DA33D9}"/>
              </a:ext>
            </a:extLst>
          </p:cNvPr>
          <p:cNvSpPr>
            <a:spLocks noGrp="1"/>
          </p:cNvSpPr>
          <p:nvPr>
            <p:ph type="sldNum" sz="quarter" idx="5"/>
          </p:nvPr>
        </p:nvSpPr>
        <p:spPr/>
        <p:txBody>
          <a:bodyPr/>
          <a:lstStyle/>
          <a:p>
            <a:fld id="{4796716D-B0C9-45B2-BAAA-80C42B07CD10}" type="slidenum">
              <a:rPr lang="zh-CN" altLang="en-US" smtClean="0"/>
              <a:t>31</a:t>
            </a:fld>
            <a:endParaRPr lang="zh-CN" altLang="en-US"/>
          </a:p>
        </p:txBody>
      </p:sp>
    </p:spTree>
    <p:extLst>
      <p:ext uri="{BB962C8B-B14F-4D97-AF65-F5344CB8AC3E}">
        <p14:creationId xmlns:p14="http://schemas.microsoft.com/office/powerpoint/2010/main" val="40673520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3A2F-70BB-670D-3FBC-726A7D118B6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E7BFF1A-32EE-32BE-F399-5356864421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C5EA69-BA76-1775-8E08-C10B7A4AA7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 we play with growth rates.</a:t>
            </a:r>
            <a:br>
              <a:rPr lang="en-US" altLang="zh-CN" dirty="0"/>
            </a:br>
            <a:r>
              <a:rPr lang="en-US" altLang="zh-CN" dirty="0"/>
              <a:t>Cut them to 50% on the left—and the vorticity grows more slowly.</a:t>
            </a:r>
            <a:br>
              <a:rPr lang="en-US" altLang="zh-CN" dirty="0"/>
            </a:br>
            <a:r>
              <a:rPr lang="en-US" altLang="zh-CN" dirty="0"/>
              <a:t>Boost them by 50% on the right—and it grows faster.</a:t>
            </a:r>
          </a:p>
        </p:txBody>
      </p:sp>
      <p:sp>
        <p:nvSpPr>
          <p:cNvPr id="4" name="灯片编号占位符 3">
            <a:extLst>
              <a:ext uri="{FF2B5EF4-FFF2-40B4-BE49-F238E27FC236}">
                <a16:creationId xmlns:a16="http://schemas.microsoft.com/office/drawing/2014/main" id="{DC930247-95B3-F794-309D-23DD1B1907E3}"/>
              </a:ext>
            </a:extLst>
          </p:cNvPr>
          <p:cNvSpPr>
            <a:spLocks noGrp="1"/>
          </p:cNvSpPr>
          <p:nvPr>
            <p:ph type="sldNum" sz="quarter" idx="5"/>
          </p:nvPr>
        </p:nvSpPr>
        <p:spPr/>
        <p:txBody>
          <a:bodyPr/>
          <a:lstStyle/>
          <a:p>
            <a:fld id="{4796716D-B0C9-45B2-BAAA-80C42B07CD10}" type="slidenum">
              <a:rPr lang="zh-CN" altLang="en-US" smtClean="0"/>
              <a:t>32</a:t>
            </a:fld>
            <a:endParaRPr lang="zh-CN" altLang="en-US"/>
          </a:p>
        </p:txBody>
      </p:sp>
    </p:spTree>
    <p:extLst>
      <p:ext uri="{BB962C8B-B14F-4D97-AF65-F5344CB8AC3E}">
        <p14:creationId xmlns:p14="http://schemas.microsoft.com/office/powerpoint/2010/main" val="2128248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A5D1-293A-4ABD-2349-0ECB8079088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7AE2708-DEA9-9AB6-56BC-0A7A307AE5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112E53-8937-5618-6BAE-3402A12EC4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Same idea with frequency.</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Cut the frequencies in half on the left—you get a slow-motion version.</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Boost them by 50% on the right—you get time compression.</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And again, the flow stays coherent—just faster or slower depending on the tweak.</a:t>
            </a:r>
            <a:endParaRPr lang="zh-CN" altLang="zh-CN" sz="1200" kern="1200" dirty="0">
              <a:solidFill>
                <a:schemeClr val="tx1"/>
              </a:solidFill>
              <a:effectLst/>
              <a:latin typeface="+mn-lt"/>
              <a:ea typeface="+mn-ea"/>
              <a:cs typeface="+mn-cs"/>
            </a:endParaRPr>
          </a:p>
          <a:p>
            <a:endParaRPr lang="en-US" altLang="zh-CN" dirty="0"/>
          </a:p>
        </p:txBody>
      </p:sp>
      <p:sp>
        <p:nvSpPr>
          <p:cNvPr id="4" name="灯片编号占位符 3">
            <a:extLst>
              <a:ext uri="{FF2B5EF4-FFF2-40B4-BE49-F238E27FC236}">
                <a16:creationId xmlns:a16="http://schemas.microsoft.com/office/drawing/2014/main" id="{BDF9A964-C4AE-12B5-C344-B84CE5983A0E}"/>
              </a:ext>
            </a:extLst>
          </p:cNvPr>
          <p:cNvSpPr>
            <a:spLocks noGrp="1"/>
          </p:cNvSpPr>
          <p:nvPr>
            <p:ph type="sldNum" sz="quarter" idx="5"/>
          </p:nvPr>
        </p:nvSpPr>
        <p:spPr/>
        <p:txBody>
          <a:bodyPr/>
          <a:lstStyle/>
          <a:p>
            <a:fld id="{4796716D-B0C9-45B2-BAAA-80C42B07CD10}" type="slidenum">
              <a:rPr lang="zh-CN" altLang="en-US" smtClean="0"/>
              <a:t>33</a:t>
            </a:fld>
            <a:endParaRPr lang="zh-CN" altLang="en-US"/>
          </a:p>
        </p:txBody>
      </p:sp>
    </p:spTree>
    <p:extLst>
      <p:ext uri="{BB962C8B-B14F-4D97-AF65-F5344CB8AC3E}">
        <p14:creationId xmlns:p14="http://schemas.microsoft.com/office/powerpoint/2010/main" val="3435726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23A0A-561C-8EF7-E608-19EC3DA7B21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6758BB-327E-CF82-2A30-F1F98DF787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9BE988C-7E22-7AA3-4CD5-AFBB4AF028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We end this presentation with one last application: </a:t>
            </a:r>
            <a:r>
              <a:rPr lang="en-US" altLang="zh-CN" sz="1200" b="1" kern="1200" dirty="0" err="1">
                <a:solidFill>
                  <a:schemeClr val="tx1"/>
                </a:solidFill>
                <a:effectLst/>
                <a:latin typeface="+mn-lt"/>
                <a:ea typeface="+mn-ea"/>
                <a:cs typeface="+mn-cs"/>
              </a:rPr>
              <a:t>upsampling</a:t>
            </a:r>
            <a:r>
              <a:rPr lang="en-US" altLang="zh-CN"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Let’s say we only have a low-frequency sequence, but we’d really like to get those sharp, high-frequency details back.</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Here’s what we do: [CLICK]</a:t>
            </a:r>
            <a:r>
              <a:rPr lang="en-US" altLang="zh-CN" sz="1200" b="0"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we grab a DMD model that was trained on high-frequency data.</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[CLICK]</a:t>
            </a:r>
            <a:r>
              <a:rPr lang="en-US" altLang="zh-CN" sz="1200" b="0"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Then we apply it to a high-res version of the first frame — just kind of kick-start the process.</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[CLICK]</a:t>
            </a:r>
            <a:r>
              <a:rPr lang="en-US" altLang="zh-CN" sz="1200" b="0" kern="1200" dirty="0">
                <a:solidFill>
                  <a:schemeClr val="tx1"/>
                </a:solidFill>
                <a:effectLst/>
                <a:latin typeface="+mn-lt"/>
                <a:ea typeface="+mn-ea"/>
                <a:cs typeface="+mn-cs"/>
              </a:rPr>
              <a:t> </a:t>
            </a:r>
            <a:r>
              <a:rPr lang="en-US" altLang="zh-CN" sz="1200" b="1" kern="1200" dirty="0">
                <a:solidFill>
                  <a:schemeClr val="tx1"/>
                </a:solidFill>
                <a:effectLst/>
                <a:latin typeface="+mn-lt"/>
                <a:ea typeface="+mn-ea"/>
                <a:cs typeface="+mn-cs"/>
              </a:rPr>
              <a:t>After that, for every new frame, we keep updating using the structure from the low-frequency sequence.</a:t>
            </a:r>
          </a:p>
        </p:txBody>
      </p:sp>
      <p:sp>
        <p:nvSpPr>
          <p:cNvPr id="4" name="灯片编号占位符 3">
            <a:extLst>
              <a:ext uri="{FF2B5EF4-FFF2-40B4-BE49-F238E27FC236}">
                <a16:creationId xmlns:a16="http://schemas.microsoft.com/office/drawing/2014/main" id="{A71BB0D9-41D4-D7EE-6D37-ACD7D3A86295}"/>
              </a:ext>
            </a:extLst>
          </p:cNvPr>
          <p:cNvSpPr>
            <a:spLocks noGrp="1"/>
          </p:cNvSpPr>
          <p:nvPr>
            <p:ph type="sldNum" sz="quarter" idx="5"/>
          </p:nvPr>
        </p:nvSpPr>
        <p:spPr/>
        <p:txBody>
          <a:bodyPr/>
          <a:lstStyle/>
          <a:p>
            <a:fld id="{4796716D-B0C9-45B2-BAAA-80C42B07CD10}" type="slidenum">
              <a:rPr lang="zh-CN" altLang="en-US" smtClean="0"/>
              <a:t>34</a:t>
            </a:fld>
            <a:endParaRPr lang="zh-CN" altLang="en-US"/>
          </a:p>
        </p:txBody>
      </p:sp>
    </p:spTree>
    <p:extLst>
      <p:ext uri="{BB962C8B-B14F-4D97-AF65-F5344CB8AC3E}">
        <p14:creationId xmlns:p14="http://schemas.microsoft.com/office/powerpoint/2010/main" val="2677653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0DFD7-1449-0198-4E3C-03A1367F4F8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8F14FA1-D95D-E579-E8B7-29FB3F000E4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6654159-39E2-ABC0-AAD4-E5DAA16FD0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a:solidFill>
                  <a:schemeClr val="tx1"/>
                </a:solidFill>
                <a:effectLst/>
                <a:latin typeface="+mn-lt"/>
                <a:ea typeface="+mn-ea"/>
                <a:cs typeface="+mn-cs"/>
              </a:rPr>
              <a:t>Here’s an example.</a:t>
            </a:r>
            <a:br>
              <a:rPr lang="en-US" altLang="zh-CN" sz="1200" b="1" kern="1200">
                <a:solidFill>
                  <a:schemeClr val="tx1"/>
                </a:solidFill>
                <a:effectLst/>
                <a:latin typeface="+mn-lt"/>
                <a:ea typeface="+mn-ea"/>
                <a:cs typeface="+mn-cs"/>
              </a:rPr>
            </a:br>
            <a:r>
              <a:rPr lang="en-US" altLang="zh-CN" sz="1200" b="1" kern="1200">
                <a:solidFill>
                  <a:schemeClr val="tx1"/>
                </a:solidFill>
                <a:effectLst/>
                <a:latin typeface="+mn-lt"/>
                <a:ea typeface="+mn-ea"/>
                <a:cs typeface="+mn-cs"/>
              </a:rPr>
              <a:t>The high-frequency operator was trained on circular density fields.</a:t>
            </a:r>
            <a:br>
              <a:rPr lang="en-US" altLang="zh-CN" sz="1200" b="1" kern="1200">
                <a:solidFill>
                  <a:schemeClr val="tx1"/>
                </a:solidFill>
                <a:effectLst/>
                <a:latin typeface="+mn-lt"/>
                <a:ea typeface="+mn-ea"/>
                <a:cs typeface="+mn-cs"/>
              </a:rPr>
            </a:br>
            <a:r>
              <a:rPr lang="en-US" altLang="zh-CN" sz="1200" b="1" kern="1200">
                <a:solidFill>
                  <a:schemeClr val="tx1"/>
                </a:solidFill>
                <a:effectLst/>
                <a:latin typeface="+mn-lt"/>
                <a:ea typeface="+mn-ea"/>
                <a:cs typeface="+mn-cs"/>
              </a:rPr>
              <a:t>The low-frequency dataset? A very low resolution SIGGRAPH LOGO.</a:t>
            </a:r>
            <a:br>
              <a:rPr lang="en-US" altLang="zh-CN" sz="1200" b="1" kern="1200">
                <a:solidFill>
                  <a:schemeClr val="tx1"/>
                </a:solidFill>
                <a:effectLst/>
                <a:latin typeface="+mn-lt"/>
                <a:ea typeface="+mn-ea"/>
                <a:cs typeface="+mn-cs"/>
              </a:rPr>
            </a:br>
            <a:r>
              <a:rPr lang="en-US" altLang="zh-CN" sz="1200" b="1" kern="1200">
                <a:solidFill>
                  <a:schemeClr val="tx1"/>
                </a:solidFill>
                <a:effectLst/>
                <a:latin typeface="+mn-lt"/>
                <a:ea typeface="+mn-ea"/>
                <a:cs typeface="+mn-cs"/>
              </a:rPr>
              <a:t>We use our method—and boom: we recover fine vortex structure and sharp interfaces that weren’t in the original low-res data.</a:t>
            </a:r>
            <a:endParaRPr lang="zh-CN" altLang="zh-CN" sz="1200" kern="1200">
              <a:solidFill>
                <a:schemeClr val="tx1"/>
              </a:solidFill>
              <a:effectLst/>
              <a:latin typeface="+mn-lt"/>
              <a:ea typeface="+mn-ea"/>
              <a:cs typeface="+mn-cs"/>
            </a:endParaRPr>
          </a:p>
          <a:p>
            <a:endParaRPr lang="en-US" altLang="zh-CN" dirty="0"/>
          </a:p>
        </p:txBody>
      </p:sp>
      <p:sp>
        <p:nvSpPr>
          <p:cNvPr id="4" name="灯片编号占位符 3">
            <a:extLst>
              <a:ext uri="{FF2B5EF4-FFF2-40B4-BE49-F238E27FC236}">
                <a16:creationId xmlns:a16="http://schemas.microsoft.com/office/drawing/2014/main" id="{46A6E39C-B99A-7D11-3765-B77D1A09BC94}"/>
              </a:ext>
            </a:extLst>
          </p:cNvPr>
          <p:cNvSpPr>
            <a:spLocks noGrp="1"/>
          </p:cNvSpPr>
          <p:nvPr>
            <p:ph type="sldNum" sz="quarter" idx="5"/>
          </p:nvPr>
        </p:nvSpPr>
        <p:spPr/>
        <p:txBody>
          <a:bodyPr/>
          <a:lstStyle/>
          <a:p>
            <a:fld id="{4796716D-B0C9-45B2-BAAA-80C42B07CD10}" type="slidenum">
              <a:rPr lang="zh-CN" altLang="en-US" smtClean="0"/>
              <a:t>35</a:t>
            </a:fld>
            <a:endParaRPr lang="zh-CN" altLang="en-US"/>
          </a:p>
        </p:txBody>
      </p:sp>
    </p:spTree>
    <p:extLst>
      <p:ext uri="{BB962C8B-B14F-4D97-AF65-F5344CB8AC3E}">
        <p14:creationId xmlns:p14="http://schemas.microsoft.com/office/powerpoint/2010/main" val="3304578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C1139-AF8E-B915-D8EA-9B72CA505D6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456E88E-6613-F490-CC0D-E33A8D454CE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028CEB-05BE-8FA3-22BF-C0B2668B522B}"/>
              </a:ext>
            </a:extLst>
          </p:cNvPr>
          <p:cNvSpPr>
            <a:spLocks noGrp="1"/>
          </p:cNvSpPr>
          <p:nvPr>
            <p:ph type="body" idx="1"/>
          </p:nvPr>
        </p:nvSpPr>
        <p:spPr/>
        <p:txBody>
          <a:bodyPr/>
          <a:lstStyle/>
          <a:p>
            <a:r>
              <a:rPr lang="en-US" altLang="zh-CN" sz="1200" b="1" kern="1200" dirty="0">
                <a:solidFill>
                  <a:schemeClr val="tx1"/>
                </a:solidFill>
                <a:effectLst/>
                <a:latin typeface="+mn-lt"/>
                <a:ea typeface="+mn-ea"/>
                <a:cs typeface="+mn-cs"/>
              </a:rPr>
              <a:t>To wrap it up:</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[CLICK] Our approach is operator-centric—not just about predicting solutions, but modeling the system itself.</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[CLICK] That gives us better performance, better fidelity, and more flexibility.</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[CLICK] And because the operator is interpretable, invertible, and editable, it opens up a ton of applications:</a:t>
            </a:r>
            <a:br>
              <a:rPr lang="en-US" altLang="zh-CN" sz="1200" b="1" kern="1200" dirty="0">
                <a:solidFill>
                  <a:schemeClr val="tx1"/>
                </a:solidFill>
                <a:effectLst/>
                <a:latin typeface="+mn-lt"/>
                <a:ea typeface="+mn-ea"/>
                <a:cs typeface="+mn-cs"/>
              </a:rPr>
            </a:br>
            <a:r>
              <a:rPr lang="en-US" altLang="zh-CN" sz="1200" b="1" kern="1200" dirty="0">
                <a:solidFill>
                  <a:schemeClr val="tx1"/>
                </a:solidFill>
                <a:effectLst/>
                <a:latin typeface="+mn-lt"/>
                <a:ea typeface="+mn-ea"/>
                <a:cs typeface="+mn-cs"/>
              </a:rPr>
              <a:t>All made possible by DMD.</a:t>
            </a:r>
            <a:endParaRPr lang="zh-CN" altLang="zh-CN" sz="1200" kern="1200" dirty="0">
              <a:solidFill>
                <a:schemeClr val="tx1"/>
              </a:solidFill>
              <a:effectLst/>
              <a:latin typeface="+mn-lt"/>
              <a:ea typeface="+mn-ea"/>
              <a:cs typeface="+mn-cs"/>
            </a:endParaRPr>
          </a:p>
          <a:p>
            <a:br>
              <a:rPr lang="en-US" altLang="zh-CN" sz="1200" b="1" kern="1200" dirty="0">
                <a:solidFill>
                  <a:schemeClr val="tx1"/>
                </a:solidFill>
                <a:effectLst/>
                <a:latin typeface="+mn-lt"/>
                <a:ea typeface="+mn-ea"/>
                <a:cs typeface="+mn-cs"/>
              </a:rPr>
            </a:br>
            <a:endParaRPr lang="en-US" altLang="zh-CN" dirty="0"/>
          </a:p>
        </p:txBody>
      </p:sp>
      <p:sp>
        <p:nvSpPr>
          <p:cNvPr id="4" name="灯片编号占位符 3">
            <a:extLst>
              <a:ext uri="{FF2B5EF4-FFF2-40B4-BE49-F238E27FC236}">
                <a16:creationId xmlns:a16="http://schemas.microsoft.com/office/drawing/2014/main" id="{90325E21-8B39-4C3E-ABFB-ED5D1A651009}"/>
              </a:ext>
            </a:extLst>
          </p:cNvPr>
          <p:cNvSpPr>
            <a:spLocks noGrp="1"/>
          </p:cNvSpPr>
          <p:nvPr>
            <p:ph type="sldNum" sz="quarter" idx="5"/>
          </p:nvPr>
        </p:nvSpPr>
        <p:spPr/>
        <p:txBody>
          <a:bodyPr/>
          <a:lstStyle/>
          <a:p>
            <a:fld id="{4796716D-B0C9-45B2-BAAA-80C42B07CD10}" type="slidenum">
              <a:rPr lang="zh-CN" altLang="en-US" smtClean="0"/>
              <a:t>36</a:t>
            </a:fld>
            <a:endParaRPr lang="zh-CN" altLang="en-US"/>
          </a:p>
        </p:txBody>
      </p:sp>
    </p:spTree>
    <p:extLst>
      <p:ext uri="{BB962C8B-B14F-4D97-AF65-F5344CB8AC3E}">
        <p14:creationId xmlns:p14="http://schemas.microsoft.com/office/powerpoint/2010/main" val="18801283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mn-lt"/>
                <a:ea typeface="+mn-ea"/>
                <a:cs typeface="+mn-cs"/>
              </a:rPr>
              <a:t>Thanks for listening!</a:t>
            </a:r>
            <a:endParaRPr lang="zh-CN" altLang="zh-CN" sz="1200" kern="1200" dirty="0">
              <a:solidFill>
                <a:schemeClr val="tx1"/>
              </a:solidFill>
              <a:effectLst/>
              <a:latin typeface="+mn-lt"/>
              <a:ea typeface="+mn-ea"/>
              <a:cs typeface="+mn-cs"/>
            </a:endParaRPr>
          </a:p>
          <a:p>
            <a:endParaRPr lang="en-US" altLang="zh-CN" dirty="0"/>
          </a:p>
          <a:p>
            <a:r>
              <a:rPr lang="en-US" altLang="zh-CN" dirty="0"/>
              <a:t>If you are interested, please take a photo of the QR code now or come talk to us in poster session – the QR code will take you to the project page.</a:t>
            </a:r>
            <a:endParaRPr lang="zh-CN" altLang="en-US" dirty="0"/>
          </a:p>
        </p:txBody>
      </p:sp>
      <p:sp>
        <p:nvSpPr>
          <p:cNvPr id="4" name="灯片编号占位符 3"/>
          <p:cNvSpPr>
            <a:spLocks noGrp="1"/>
          </p:cNvSpPr>
          <p:nvPr>
            <p:ph type="sldNum" sz="quarter" idx="5"/>
          </p:nvPr>
        </p:nvSpPr>
        <p:spPr/>
        <p:txBody>
          <a:bodyPr/>
          <a:lstStyle/>
          <a:p>
            <a:fld id="{BD7352B9-A82C-42F0-876E-04AEACF0A9FF}" type="slidenum">
              <a:rPr lang="en-US" smtClean="0"/>
              <a:t>37</a:t>
            </a:fld>
            <a:endParaRPr lang="en-US"/>
          </a:p>
        </p:txBody>
      </p:sp>
    </p:spTree>
    <p:extLst>
      <p:ext uri="{BB962C8B-B14F-4D97-AF65-F5344CB8AC3E}">
        <p14:creationId xmlns:p14="http://schemas.microsoft.com/office/powerpoint/2010/main" val="71924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rtl="0" fontAlgn="base"/>
            <a:r>
              <a:rPr lang="en-US" altLang="zh-CN" sz="1200" b="0" i="0" u="none" strike="noStrike" kern="1200" dirty="0">
                <a:solidFill>
                  <a:schemeClr val="tx1"/>
                </a:solidFill>
                <a:effectLst/>
                <a:latin typeface="+mn-lt"/>
                <a:ea typeface="+mn-ea"/>
                <a:cs typeface="+mn-cs"/>
              </a:rPr>
              <a:t>How it works? PCA </a:t>
            </a:r>
            <a:r>
              <a:rPr lang="en-US" sz="1200" b="0" i="0" u="none" strike="noStrike" kern="1200" dirty="0">
                <a:solidFill>
                  <a:schemeClr val="tx1"/>
                </a:solidFill>
                <a:effectLst/>
                <a:latin typeface="+mn-lt"/>
                <a:ea typeface="+mn-ea"/>
                <a:cs typeface="+mn-cs"/>
              </a:rPr>
              <a:t>pr</a:t>
            </a:r>
            <a:r>
              <a:rPr lang="en-US" altLang="zh-CN" sz="1200" b="0"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j</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ct</a:t>
            </a:r>
            <a:r>
              <a:rPr lang="en-US" altLang="zh-CN" sz="1200" b="0" i="0" u="none" strike="noStrike" kern="1200" dirty="0">
                <a:solidFill>
                  <a:schemeClr val="tx1"/>
                </a:solidFill>
                <a:effectLst/>
                <a:latin typeface="+mn-lt"/>
                <a:ea typeface="+mn-ea"/>
                <a:cs typeface="+mn-cs"/>
              </a:rPr>
              <a:t>s </a:t>
            </a:r>
            <a:r>
              <a:rPr lang="en-US" sz="1200" b="0" i="0" u="none" strike="noStrike" kern="1200" dirty="0">
                <a:solidFill>
                  <a:schemeClr val="tx1"/>
                </a:solidFill>
                <a:effectLst/>
                <a:latin typeface="+mn-lt"/>
                <a:ea typeface="+mn-ea"/>
                <a:cs typeface="+mn-cs"/>
              </a:rPr>
              <a:t>e</a:t>
            </a:r>
            <a:r>
              <a:rPr lang="en-US" altLang="zh-CN" sz="1200" b="0" i="0" u="none" strike="noStrike" kern="1200" dirty="0">
                <a:solidFill>
                  <a:schemeClr val="tx1"/>
                </a:solidFill>
                <a:effectLst/>
                <a:latin typeface="+mn-lt"/>
                <a:ea typeface="+mn-ea"/>
                <a:cs typeface="+mn-cs"/>
              </a:rPr>
              <a:t>ach s</a:t>
            </a:r>
            <a:r>
              <a:rPr lang="en-US" sz="1200" b="0" i="0" u="none" strike="noStrike" kern="1200" dirty="0">
                <a:solidFill>
                  <a:schemeClr val="tx1"/>
                </a:solidFill>
                <a:effectLst/>
                <a:latin typeface="+mn-lt"/>
                <a:ea typeface="+mn-ea"/>
                <a:cs typeface="+mn-cs"/>
              </a:rPr>
              <a:t>napsh</a:t>
            </a:r>
            <a:r>
              <a:rPr lang="en-US" altLang="zh-CN" sz="1200" b="0" i="0" u="none" strike="noStrike" kern="1200" dirty="0">
                <a:solidFill>
                  <a:schemeClr val="tx1"/>
                </a:solidFill>
                <a:effectLst/>
                <a:latin typeface="+mn-lt"/>
                <a:ea typeface="+mn-ea"/>
                <a:cs typeface="+mn-cs"/>
              </a:rPr>
              <a:t>ot onto a </a:t>
            </a:r>
            <a:r>
              <a:rPr lang="en-US" sz="1200" b="0" i="0" u="none" strike="noStrike" kern="1200" dirty="0">
                <a:solidFill>
                  <a:schemeClr val="tx1"/>
                </a:solidFill>
                <a:effectLst/>
                <a:latin typeface="+mn-lt"/>
                <a:ea typeface="+mn-ea"/>
                <a:cs typeface="+mn-cs"/>
              </a:rPr>
              <a:t>r</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d</a:t>
            </a:r>
            <a:r>
              <a:rPr lang="en-US" altLang="zh-CN" sz="1200" b="0" i="0" u="none" strike="noStrike" kern="1200" dirty="0">
                <a:solidFill>
                  <a:schemeClr val="tx1"/>
                </a:solidFill>
                <a:effectLst/>
                <a:latin typeface="+mn-lt"/>
                <a:ea typeface="+mn-ea"/>
                <a:cs typeface="+mn-cs"/>
              </a:rPr>
              <a:t>uce</a:t>
            </a:r>
            <a:r>
              <a:rPr lang="en-US" sz="1200" b="0" i="0" u="none" strike="noStrike" kern="1200" dirty="0">
                <a:solidFill>
                  <a:schemeClr val="tx1"/>
                </a:solidFill>
                <a:effectLst/>
                <a:latin typeface="+mn-lt"/>
                <a:ea typeface="+mn-ea"/>
                <a:cs typeface="+mn-cs"/>
              </a:rPr>
              <a:t>d</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ma</a:t>
            </a:r>
            <a:r>
              <a:rPr lang="en-US" altLang="zh-CN" sz="1200" b="0" i="0" u="none" strike="noStrike" kern="1200" dirty="0">
                <a:solidFill>
                  <a:schemeClr val="tx1"/>
                </a:solidFill>
                <a:effectLst/>
                <a:latin typeface="+mn-lt"/>
                <a:ea typeface="+mn-ea"/>
                <a:cs typeface="+mn-cs"/>
              </a:rPr>
              <a:t>ni</a:t>
            </a: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old.</a:t>
            </a:r>
            <a:r>
              <a:rPr lang="en-US" sz="1200" b="0" i="0"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[CLICK] </a:t>
            </a:r>
            <a:r>
              <a:rPr lang="en-US" altLang="zh-CN" sz="1200" b="0" i="0" u="none" strike="noStrike" kern="1200" dirty="0">
                <a:solidFill>
                  <a:schemeClr val="tx1"/>
                </a:solidFill>
                <a:effectLst/>
                <a:latin typeface="+mn-lt"/>
                <a:ea typeface="+mn-ea"/>
                <a:cs typeface="+mn-cs"/>
              </a:rPr>
              <a:t>The dar</a:t>
            </a:r>
            <a:r>
              <a:rPr lang="en-US" sz="1200" b="0" i="0" u="none" strike="noStrike" kern="1200" dirty="0">
                <a:solidFill>
                  <a:schemeClr val="tx1"/>
                </a:solidFill>
                <a:effectLst/>
                <a:latin typeface="+mn-lt"/>
                <a:ea typeface="+mn-ea"/>
                <a:cs typeface="+mn-cs"/>
              </a:rPr>
              <a:t>k</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blue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dots rep</a:t>
            </a:r>
            <a:r>
              <a:rPr lang="en-US" sz="1200" b="0" i="0" u="none" strike="noStrike" kern="1200" dirty="0">
                <a:solidFill>
                  <a:schemeClr val="tx1"/>
                </a:solidFill>
                <a:effectLst/>
                <a:latin typeface="+mn-lt"/>
                <a:ea typeface="+mn-ea"/>
                <a:cs typeface="+mn-cs"/>
              </a:rPr>
              <a:t>r</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s</a:t>
            </a:r>
            <a:r>
              <a:rPr lang="en-US" altLang="zh-CN" sz="1200" b="0" i="0" u="none" strike="noStrike" kern="1200" dirty="0">
                <a:solidFill>
                  <a:schemeClr val="tx1"/>
                </a:solidFill>
                <a:effectLst/>
                <a:latin typeface="+mn-lt"/>
                <a:ea typeface="+mn-ea"/>
                <a:cs typeface="+mn-cs"/>
              </a:rPr>
              <a:t>ent the </a:t>
            </a:r>
            <a:r>
              <a:rPr lang="en-US" sz="1200" b="0" i="0" u="none" strike="noStrike" kern="1200" dirty="0">
                <a:solidFill>
                  <a:schemeClr val="tx1"/>
                </a:solidFill>
                <a:effectLst/>
                <a:latin typeface="+mn-lt"/>
                <a:ea typeface="+mn-ea"/>
                <a:cs typeface="+mn-cs"/>
              </a:rPr>
              <a:t>t</a:t>
            </a:r>
            <a:r>
              <a:rPr lang="en-US" altLang="zh-CN" sz="1200" b="0" i="0" u="none" strike="noStrike" kern="1200" dirty="0">
                <a:solidFill>
                  <a:schemeClr val="tx1"/>
                </a:solidFill>
                <a:effectLst/>
                <a:latin typeface="+mn-lt"/>
                <a:ea typeface="+mn-ea"/>
                <a:cs typeface="+mn-cs"/>
              </a:rPr>
              <a:t>r</a:t>
            </a:r>
            <a:r>
              <a:rPr lang="en-US" sz="1200" b="0" i="0" u="none" strike="noStrike" kern="1200" dirty="0">
                <a:solidFill>
                  <a:schemeClr val="tx1"/>
                </a:solidFill>
                <a:effectLst/>
                <a:latin typeface="+mn-lt"/>
                <a:ea typeface="+mn-ea"/>
                <a:cs typeface="+mn-cs"/>
              </a:rPr>
              <a:t>ue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data</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mapp</a:t>
            </a:r>
            <a:r>
              <a:rPr lang="en-US" altLang="zh-CN" sz="1200" b="0" i="0" u="none" strike="noStrike" kern="1200" dirty="0">
                <a:solidFill>
                  <a:schemeClr val="tx1"/>
                </a:solidFill>
                <a:effectLst/>
                <a:latin typeface="+mn-lt"/>
                <a:ea typeface="+mn-ea"/>
                <a:cs typeface="+mn-cs"/>
              </a:rPr>
              <a:t>ed to t</a:t>
            </a:r>
            <a:r>
              <a:rPr lang="en-US" sz="1200" b="0" i="0" u="none" strike="noStrike" kern="1200" dirty="0">
                <a:solidFill>
                  <a:schemeClr val="tx1"/>
                </a:solidFill>
                <a:effectLst/>
                <a:latin typeface="+mn-lt"/>
                <a:ea typeface="+mn-ea"/>
                <a:cs typeface="+mn-cs"/>
              </a:rPr>
              <a:t>h</a:t>
            </a:r>
            <a:r>
              <a:rPr lang="en-US" altLang="zh-CN" sz="1200" b="0"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ma</a:t>
            </a:r>
            <a:r>
              <a:rPr lang="en-US" altLang="zh-CN" sz="1200" b="0" i="0" u="none" strike="noStrike" kern="1200" dirty="0">
                <a:solidFill>
                  <a:schemeClr val="tx1"/>
                </a:solidFill>
                <a:effectLst/>
                <a:latin typeface="+mn-lt"/>
                <a:ea typeface="+mn-ea"/>
                <a:cs typeface="+mn-cs"/>
              </a:rPr>
              <a:t>nifol</a:t>
            </a:r>
            <a:r>
              <a:rPr lang="en-US" sz="1200" b="0" i="0" u="none" strike="noStrike" kern="1200" dirty="0">
                <a:solidFill>
                  <a:schemeClr val="tx1"/>
                </a:solidFill>
                <a:effectLst/>
                <a:latin typeface="+mn-lt"/>
                <a:ea typeface="+mn-ea"/>
                <a:cs typeface="+mn-cs"/>
              </a:rPr>
              <a:t>d,</a:t>
            </a:r>
            <a:r>
              <a:rPr lang="en-CA" altLang="zh-CN" sz="1200" b="0" i="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altLang="zh-CN"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altLang="zh-CN" sz="1200" b="0" i="0" kern="1200" dirty="0">
                <a:solidFill>
                  <a:schemeClr val="tx1"/>
                </a:solidFill>
                <a:effectLst/>
                <a:latin typeface="+mn-lt"/>
                <a:ea typeface="+mn-ea"/>
                <a:cs typeface="+mn-cs"/>
              </a:rPr>
              <a:t>[CLICK]</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n</a:t>
            </a:r>
            <a:r>
              <a:rPr lang="en-US" altLang="zh-CN" sz="1200" b="0" i="0" u="none" strike="noStrike" kern="1200" dirty="0">
                <a:solidFill>
                  <a:schemeClr val="tx1"/>
                </a:solidFill>
                <a:effectLst/>
                <a:latin typeface="+mn-lt"/>
                <a:ea typeface="+mn-ea"/>
                <a:cs typeface="+mn-cs"/>
              </a:rPr>
              <a:t>d the </a:t>
            </a:r>
            <a:r>
              <a:rPr lang="en-US" sz="1200" b="0" i="0" u="none" strike="noStrike" kern="1200" dirty="0">
                <a:solidFill>
                  <a:schemeClr val="tx1"/>
                </a:solidFill>
                <a:effectLst/>
                <a:latin typeface="+mn-lt"/>
                <a:ea typeface="+mn-ea"/>
                <a:cs typeface="+mn-cs"/>
              </a:rPr>
              <a:t>r</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d</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do</a:t>
            </a:r>
            <a:r>
              <a:rPr lang="en-US" altLang="zh-CN" sz="1200" b="0" i="0"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p</a:t>
            </a:r>
            <a:r>
              <a:rPr lang="en-US" altLang="zh-CN" sz="1200" b="0" i="0" u="none" strike="noStrike" kern="1200" dirty="0">
                <a:solidFill>
                  <a:schemeClr val="tx1"/>
                </a:solidFill>
                <a:effectLst/>
                <a:latin typeface="+mn-lt"/>
                <a:ea typeface="+mn-ea"/>
                <a:cs typeface="+mn-cs"/>
              </a:rPr>
              <a:t>r</a:t>
            </a:r>
            <a:r>
              <a:rPr lang="en-US" sz="1200" b="0" i="0" u="none" strike="noStrike" kern="1200" dirty="0">
                <a:solidFill>
                  <a:schemeClr val="tx1"/>
                </a:solidFill>
                <a:effectLst/>
                <a:latin typeface="+mn-lt"/>
                <a:ea typeface="+mn-ea"/>
                <a:cs typeface="+mn-cs"/>
              </a:rPr>
              <a:t>ojec</a:t>
            </a:r>
            <a:r>
              <a:rPr lang="en-US" altLang="zh-CN" sz="1200" b="0" i="0" u="none" strike="noStrike" kern="1200" dirty="0">
                <a:solidFill>
                  <a:schemeClr val="tx1"/>
                </a:solidFill>
                <a:effectLst/>
                <a:latin typeface="+mn-lt"/>
                <a:ea typeface="+mn-ea"/>
                <a:cs typeface="+mn-cs"/>
              </a:rPr>
              <a:t>ti</a:t>
            </a:r>
            <a:r>
              <a:rPr lang="en-US" sz="1200" b="0" i="0" u="none" strike="noStrike" kern="1200" dirty="0">
                <a:solidFill>
                  <a:schemeClr val="tx1"/>
                </a:solidFill>
                <a:effectLst/>
                <a:latin typeface="+mn-lt"/>
                <a:ea typeface="+mn-ea"/>
                <a:cs typeface="+mn-cs"/>
              </a:rPr>
              <a:t>o</a:t>
            </a:r>
            <a:r>
              <a:rPr lang="en-US" altLang="zh-CN" sz="1200" b="0" i="0" u="none" strike="noStrike" kern="1200" dirty="0">
                <a:solidFill>
                  <a:schemeClr val="tx1"/>
                </a:solidFill>
                <a:effectLst/>
                <a:latin typeface="+mn-lt"/>
                <a:ea typeface="+mn-ea"/>
                <a:cs typeface="+mn-cs"/>
              </a:rPr>
              <a:t>ns </a:t>
            </a:r>
            <a:r>
              <a:rPr lang="en-US" sz="1200" b="0" i="0" u="none" strike="noStrike" kern="1200" dirty="0">
                <a:solidFill>
                  <a:schemeClr val="tx1"/>
                </a:solidFill>
                <a:effectLst/>
                <a:latin typeface="+mn-lt"/>
                <a:ea typeface="+mn-ea"/>
                <a:cs typeface="+mn-cs"/>
              </a:rPr>
              <a:t>or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a:t>
            </a:r>
            <a:r>
              <a:rPr lang="en-US" altLang="zh-CN" sz="1200" b="0" i="0" u="none" strike="noStrike" kern="1200" dirty="0">
                <a:solidFill>
                  <a:schemeClr val="tx1"/>
                </a:solidFill>
                <a:effectLst/>
                <a:latin typeface="+mn-lt"/>
                <a:ea typeface="+mn-ea"/>
                <a:cs typeface="+mn-cs"/>
              </a:rPr>
              <a:t>edicti</a:t>
            </a:r>
            <a:r>
              <a:rPr lang="en-US" sz="1200" b="0" i="0" u="none" strike="noStrike" kern="1200" dirty="0">
                <a:solidFill>
                  <a:schemeClr val="tx1"/>
                </a:solidFill>
                <a:effectLst/>
                <a:latin typeface="+mn-lt"/>
                <a:ea typeface="+mn-ea"/>
                <a:cs typeface="+mn-cs"/>
              </a:rPr>
              <a:t>o</a:t>
            </a:r>
            <a:r>
              <a:rPr lang="en-US" altLang="zh-CN" sz="1200" b="0" i="0" u="none" strike="noStrike" kern="1200" dirty="0">
                <a:solidFill>
                  <a:schemeClr val="tx1"/>
                </a:solidFill>
                <a:effectLst/>
                <a:latin typeface="+mn-lt"/>
                <a:ea typeface="+mn-ea"/>
                <a:cs typeface="+mn-cs"/>
              </a:rPr>
              <a:t>ns</a:t>
            </a:r>
            <a:r>
              <a:rPr lang="en-US" sz="1200" b="0" i="0" u="none" strike="noStrike"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N</a:t>
            </a:r>
            <a:r>
              <a:rPr lang="en-US" altLang="zh-CN" sz="1200" b="0" i="0" u="none" strike="noStrike" kern="1200" dirty="0">
                <a:solidFill>
                  <a:schemeClr val="tx1"/>
                </a:solidFill>
                <a:effectLst/>
                <a:latin typeface="+mn-lt"/>
                <a:ea typeface="+mn-ea"/>
                <a:cs typeface="+mn-cs"/>
              </a:rPr>
              <a:t>otice there’s </a:t>
            </a:r>
            <a:r>
              <a:rPr lang="en-US" sz="1200" b="0" i="0" u="none" strike="noStrike" kern="1200" dirty="0">
                <a:solidFill>
                  <a:schemeClr val="tx1"/>
                </a:solidFill>
                <a:effectLst/>
                <a:latin typeface="+mn-lt"/>
                <a:ea typeface="+mn-ea"/>
                <a:cs typeface="+mn-cs"/>
              </a:rPr>
              <a:t>no</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a:t>
            </a:r>
            <a:r>
              <a:rPr lang="en-US" altLang="zh-CN" sz="1200" b="0" i="0" u="none" strike="noStrike" kern="1200" dirty="0">
                <a:solidFill>
                  <a:schemeClr val="tx1"/>
                </a:solidFill>
                <a:effectLst/>
                <a:latin typeface="+mn-lt"/>
                <a:ea typeface="+mn-ea"/>
                <a:cs typeface="+mn-cs"/>
              </a:rPr>
              <a:t>on</a:t>
            </a:r>
            <a:r>
              <a:rPr lang="en-US" sz="1200" b="0" i="0" u="none" strike="noStrike" kern="1200" dirty="0">
                <a:solidFill>
                  <a:schemeClr val="tx1"/>
                </a:solidFill>
                <a:effectLst/>
                <a:latin typeface="+mn-lt"/>
                <a:ea typeface="+mn-ea"/>
                <a:cs typeface="+mn-cs"/>
              </a:rPr>
              <a:t>n</a:t>
            </a:r>
            <a:r>
              <a:rPr lang="en-US" altLang="zh-CN" sz="1200" b="0" i="0" u="none" strike="noStrike" kern="1200" dirty="0">
                <a:solidFill>
                  <a:schemeClr val="tx1"/>
                </a:solidFill>
                <a:effectLst/>
                <a:latin typeface="+mn-lt"/>
                <a:ea typeface="+mn-ea"/>
                <a:cs typeface="+mn-cs"/>
              </a:rPr>
              <a:t>ecti</a:t>
            </a:r>
            <a:r>
              <a:rPr lang="en-US" sz="1200" b="0" i="0" u="none" strike="noStrike" kern="1200" dirty="0">
                <a:solidFill>
                  <a:schemeClr val="tx1"/>
                </a:solidFill>
                <a:effectLst/>
                <a:latin typeface="+mn-lt"/>
                <a:ea typeface="+mn-ea"/>
                <a:cs typeface="+mn-cs"/>
              </a:rPr>
              <a:t>o</a:t>
            </a:r>
            <a:r>
              <a:rPr lang="en-US" altLang="zh-CN" sz="1200" b="0" i="0" u="none" strike="noStrike" kern="1200" dirty="0">
                <a:solidFill>
                  <a:schemeClr val="tx1"/>
                </a:solidFill>
                <a:effectLst/>
                <a:latin typeface="+mn-lt"/>
                <a:ea typeface="+mn-ea"/>
                <a:cs typeface="+mn-cs"/>
              </a:rPr>
              <a:t>n </a:t>
            </a:r>
            <a:r>
              <a:rPr lang="en-US" sz="1200" b="0" i="0" u="none" strike="noStrike" kern="1200" dirty="0">
                <a:solidFill>
                  <a:schemeClr val="tx1"/>
                </a:solidFill>
                <a:effectLst/>
                <a:latin typeface="+mn-lt"/>
                <a:ea typeface="+mn-ea"/>
                <a:cs typeface="+mn-cs"/>
              </a:rPr>
              <a:t>be</a:t>
            </a:r>
            <a:r>
              <a:rPr lang="en-US" altLang="zh-CN" sz="1200" b="0" i="0"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we</a:t>
            </a:r>
            <a:r>
              <a:rPr lang="en-US" altLang="zh-CN" sz="1200" b="0" i="0" u="none" strike="noStrike" kern="1200" dirty="0">
                <a:solidFill>
                  <a:schemeClr val="tx1"/>
                </a:solidFill>
                <a:effectLst/>
                <a:latin typeface="+mn-lt"/>
                <a:ea typeface="+mn-ea"/>
                <a:cs typeface="+mn-cs"/>
              </a:rPr>
              <a:t>en </a:t>
            </a: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rames</a:t>
            </a:r>
            <a:r>
              <a:rPr lang="en-US"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PCA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data-order </a:t>
            </a:r>
            <a:r>
              <a:rPr lang="en-US" sz="1200" b="0" i="0" u="none" strike="noStrike" kern="1200" dirty="0">
                <a:solidFill>
                  <a:schemeClr val="tx1"/>
                </a:solidFill>
                <a:effectLst/>
                <a:latin typeface="+mn-lt"/>
                <a:ea typeface="+mn-ea"/>
                <a:cs typeface="+mn-cs"/>
              </a:rPr>
              <a:t>in</a:t>
            </a:r>
            <a:r>
              <a:rPr lang="en-US" altLang="zh-CN" sz="1200" b="0" i="0" u="none" strike="noStrike" kern="1200" dirty="0">
                <a:solidFill>
                  <a:schemeClr val="tx1"/>
                </a:solidFill>
                <a:effectLst/>
                <a:latin typeface="+mn-lt"/>
                <a:ea typeface="+mn-ea"/>
                <a:cs typeface="+mn-cs"/>
              </a:rPr>
              <a:t>sensitive</a:t>
            </a:r>
            <a:r>
              <a:rPr lang="en-US"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 </a:t>
            </a:r>
            <a:r>
              <a:rPr lang="en-US" sz="1200" b="0" i="0" u="none" strike="noStrike" kern="1200" dirty="0">
                <a:solidFill>
                  <a:schemeClr val="tx1"/>
                </a:solidFill>
                <a:effectLst/>
                <a:latin typeface="+mn-lt"/>
                <a:ea typeface="+mn-ea"/>
                <a:cs typeface="+mn-cs"/>
              </a:rPr>
              <a:t>on</a:t>
            </a:r>
            <a:r>
              <a:rPr lang="en-US" altLang="zh-CN" sz="1200" b="0" i="0" u="none" strike="noStrike" kern="1200" dirty="0">
                <a:solidFill>
                  <a:schemeClr val="tx1"/>
                </a:solidFill>
                <a:effectLst/>
                <a:latin typeface="+mn-lt"/>
                <a:ea typeface="+mn-ea"/>
                <a:cs typeface="+mn-cs"/>
              </a:rPr>
              <a:t>ly </a:t>
            </a:r>
            <a:r>
              <a:rPr lang="en-US" sz="1200" b="0" i="0" u="none" strike="noStrike" kern="1200" dirty="0">
                <a:solidFill>
                  <a:schemeClr val="tx1"/>
                </a:solidFill>
                <a:effectLst/>
                <a:latin typeface="+mn-lt"/>
                <a:ea typeface="+mn-ea"/>
                <a:cs typeface="+mn-cs"/>
              </a:rPr>
              <a:t>mini</a:t>
            </a:r>
            <a:r>
              <a:rPr lang="en-US" altLang="zh-CN" sz="1200" b="0" i="0" u="none" strike="noStrike" kern="1200" dirty="0">
                <a:solidFill>
                  <a:schemeClr val="tx1"/>
                </a:solidFill>
                <a:effectLst/>
                <a:latin typeface="+mn-lt"/>
                <a:ea typeface="+mn-ea"/>
                <a:cs typeface="+mn-cs"/>
              </a:rPr>
              <a:t>mizes r</a:t>
            </a:r>
            <a:r>
              <a:rPr lang="en-US" sz="1200" b="0" i="0" u="none" strike="noStrike" kern="1200" dirty="0">
                <a:solidFill>
                  <a:schemeClr val="tx1"/>
                </a:solidFill>
                <a:effectLst/>
                <a:latin typeface="+mn-lt"/>
                <a:ea typeface="+mn-ea"/>
                <a:cs typeface="+mn-cs"/>
              </a:rPr>
              <a:t>ec</a:t>
            </a:r>
            <a:r>
              <a:rPr lang="en-US" altLang="zh-CN" sz="1200" b="0" i="0" u="none" strike="noStrike" kern="1200" dirty="0">
                <a:solidFill>
                  <a:schemeClr val="tx1"/>
                </a:solidFill>
                <a:effectLst/>
                <a:latin typeface="+mn-lt"/>
                <a:ea typeface="+mn-ea"/>
                <a:cs typeface="+mn-cs"/>
              </a:rPr>
              <a:t>o</a:t>
            </a:r>
            <a:r>
              <a:rPr lang="en-US" sz="1200" b="0" i="0" u="none" strike="noStrike" kern="1200" dirty="0">
                <a:solidFill>
                  <a:schemeClr val="tx1"/>
                </a:solidFill>
                <a:effectLst/>
                <a:latin typeface="+mn-lt"/>
                <a:ea typeface="+mn-ea"/>
                <a:cs typeface="+mn-cs"/>
              </a:rPr>
              <a:t>n</a:t>
            </a:r>
            <a:r>
              <a:rPr lang="en-US" altLang="zh-CN" sz="1200" b="0" i="0" u="none" strike="noStrike" kern="1200" dirty="0">
                <a:solidFill>
                  <a:schemeClr val="tx1"/>
                </a:solidFill>
                <a:effectLst/>
                <a:latin typeface="+mn-lt"/>
                <a:ea typeface="+mn-ea"/>
                <a:cs typeface="+mn-cs"/>
              </a:rPr>
              <a:t>st</a:t>
            </a:r>
            <a:r>
              <a:rPr lang="en-US" sz="1200" b="0" i="0" u="none" strike="noStrike" kern="1200" dirty="0">
                <a:solidFill>
                  <a:schemeClr val="tx1"/>
                </a:solidFill>
                <a:effectLst/>
                <a:latin typeface="+mn-lt"/>
                <a:ea typeface="+mn-ea"/>
                <a:cs typeface="+mn-cs"/>
              </a:rPr>
              <a:t>ruc</a:t>
            </a:r>
            <a:r>
              <a:rPr lang="en-US" altLang="zh-CN" sz="1200" b="0" i="0" u="none" strike="noStrike" kern="1200" dirty="0">
                <a:solidFill>
                  <a:schemeClr val="tx1"/>
                </a:solidFill>
                <a:effectLst/>
                <a:latin typeface="+mn-lt"/>
                <a:ea typeface="+mn-ea"/>
                <a:cs typeface="+mn-cs"/>
              </a:rPr>
              <a:t>t</a:t>
            </a:r>
            <a:r>
              <a:rPr lang="en-US" sz="1200" b="0" i="0" u="none" strike="noStrike" kern="1200" dirty="0">
                <a:solidFill>
                  <a:schemeClr val="tx1"/>
                </a:solidFill>
                <a:effectLst/>
                <a:latin typeface="+mn-lt"/>
                <a:ea typeface="+mn-ea"/>
                <a:cs typeface="+mn-cs"/>
              </a:rPr>
              <a:t>i</a:t>
            </a:r>
            <a:r>
              <a:rPr lang="en-US" altLang="zh-CN" sz="1200" b="0" i="0" u="none" strike="noStrike" kern="1200" dirty="0">
                <a:solidFill>
                  <a:schemeClr val="tx1"/>
                </a:solidFill>
                <a:effectLst/>
                <a:latin typeface="+mn-lt"/>
                <a:ea typeface="+mn-ea"/>
                <a:cs typeface="+mn-cs"/>
              </a:rPr>
              <a:t>on </a:t>
            </a:r>
            <a:r>
              <a:rPr lang="en-US" sz="1200" b="0" i="0" u="none" strike="noStrike" kern="1200" dirty="0">
                <a:solidFill>
                  <a:schemeClr val="tx1"/>
                </a:solidFill>
                <a:effectLst/>
                <a:latin typeface="+mn-lt"/>
                <a:ea typeface="+mn-ea"/>
                <a:cs typeface="+mn-cs"/>
              </a:rPr>
              <a:t>error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or </a:t>
            </a:r>
            <a:r>
              <a:rPr lang="en-US" sz="1200" b="0" i="0" u="none" strike="noStrike" kern="1200" dirty="0">
                <a:solidFill>
                  <a:schemeClr val="tx1"/>
                </a:solidFill>
                <a:effectLst/>
                <a:latin typeface="+mn-lt"/>
                <a:ea typeface="+mn-ea"/>
                <a:cs typeface="+mn-cs"/>
              </a:rPr>
              <a:t>individual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states.</a:t>
            </a:r>
            <a:r>
              <a:rPr lang="en-US" sz="1200" b="0" i="0" kern="1200" dirty="0">
                <a:solidFill>
                  <a:schemeClr val="tx1"/>
                </a:solidFill>
                <a:effectLst/>
                <a:latin typeface="+mn-lt"/>
                <a:ea typeface="+mn-ea"/>
                <a:cs typeface="+mn-cs"/>
              </a:rPr>
              <a:t>​</a:t>
            </a:r>
          </a:p>
          <a:p>
            <a:pPr rtl="0" fontAlgn="base"/>
            <a:endParaRPr lang="zh-CN" altLang="en-US" dirty="0"/>
          </a:p>
        </p:txBody>
      </p:sp>
      <p:sp>
        <p:nvSpPr>
          <p:cNvPr id="4" name="灯片编号占位符 3"/>
          <p:cNvSpPr>
            <a:spLocks noGrp="1"/>
          </p:cNvSpPr>
          <p:nvPr>
            <p:ph type="sldNum" sz="quarter" idx="5"/>
          </p:nvPr>
        </p:nvSpPr>
        <p:spPr/>
        <p:txBody>
          <a:bodyPr/>
          <a:lstStyle/>
          <a:p>
            <a:fld id="{BD7352B9-A82C-42F0-876E-04AEACF0A9FF}" type="slidenum">
              <a:rPr lang="en-US" smtClean="0"/>
              <a:t>4</a:t>
            </a:fld>
            <a:endParaRPr lang="en-US"/>
          </a:p>
        </p:txBody>
      </p:sp>
    </p:spTree>
    <p:extLst>
      <p:ext uri="{BB962C8B-B14F-4D97-AF65-F5344CB8AC3E}">
        <p14:creationId xmlns:p14="http://schemas.microsoft.com/office/powerpoint/2010/main" val="116695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F8DE1-A193-323A-295C-F7FA2BF92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65B29-7A68-6F25-409A-53239951F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9F186-068D-8757-7237-D3BF369490AB}"/>
              </a:ext>
            </a:extLst>
          </p:cNvPr>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So, standard Principal Component takes frames, or </a:t>
            </a:r>
            <a:r>
              <a:rPr lang="en-US" sz="1200" b="0" i="0" u="none" strike="noStrike" kern="1200" dirty="0" err="1">
                <a:solidFill>
                  <a:schemeClr val="tx1"/>
                </a:solidFill>
                <a:effectLst/>
                <a:latin typeface="+mn-lt"/>
                <a:ea typeface="+mn-ea"/>
                <a:cs typeface="+mn-cs"/>
              </a:rPr>
              <a:t>snapshops</a:t>
            </a:r>
            <a:r>
              <a:rPr lang="en-US" sz="1200" b="0" i="0" u="none" strike="noStrike" kern="1200" dirty="0">
                <a:solidFill>
                  <a:schemeClr val="tx1"/>
                </a:solidFill>
                <a:effectLst/>
                <a:latin typeface="+mn-lt"/>
                <a:ea typeface="+mn-ea"/>
                <a:cs typeface="+mn-cs"/>
              </a:rPr>
              <a:t> from the simulation roll out, frame by frame.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But wait, aren’t we forgetting about something? Do PCA really see the frames as we see it? [CLICK]</a:t>
            </a:r>
          </a:p>
        </p:txBody>
      </p:sp>
      <p:sp>
        <p:nvSpPr>
          <p:cNvPr id="4" name="Slide Number Placeholder 3">
            <a:extLst>
              <a:ext uri="{FF2B5EF4-FFF2-40B4-BE49-F238E27FC236}">
                <a16:creationId xmlns:a16="http://schemas.microsoft.com/office/drawing/2014/main" id="{8A862E42-44CC-2909-B50D-30B12446E61E}"/>
              </a:ext>
            </a:extLst>
          </p:cNvPr>
          <p:cNvSpPr>
            <a:spLocks noGrp="1"/>
          </p:cNvSpPr>
          <p:nvPr>
            <p:ph type="sldNum" sz="quarter" idx="5"/>
          </p:nvPr>
        </p:nvSpPr>
        <p:spPr/>
        <p:txBody>
          <a:bodyPr/>
          <a:lstStyle/>
          <a:p>
            <a:fld id="{BD7352B9-A82C-42F0-876E-04AEACF0A9FF}" type="slidenum">
              <a:rPr lang="en-US" smtClean="0"/>
              <a:t>5</a:t>
            </a:fld>
            <a:endParaRPr lang="en-US"/>
          </a:p>
        </p:txBody>
      </p:sp>
    </p:spTree>
    <p:extLst>
      <p:ext uri="{BB962C8B-B14F-4D97-AF65-F5344CB8AC3E}">
        <p14:creationId xmlns:p14="http://schemas.microsoft.com/office/powerpoint/2010/main" val="76146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A04C6-1F96-B9DE-6640-F160632BDA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C21544-C8EE-DA47-17E9-ECE056D03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8829D-5B69-34D3-568E-B2718FD0E38C}"/>
              </a:ext>
            </a:extLst>
          </p:cNvPr>
          <p:cNvSpPr>
            <a:spLocks noGrp="1"/>
          </p:cNvSpPr>
          <p:nvPr>
            <p:ph type="body" idx="1"/>
          </p:nvPr>
        </p:nvSpPr>
        <p:spPr/>
        <p:txBody>
          <a:bodyPr/>
          <a:lstStyle/>
          <a:p>
            <a:pPr rtl="0" fontAlgn="base"/>
            <a:r>
              <a:rPr lang="en-US" sz="1200" b="0" i="0" u="none" strike="noStrike" kern="1200" dirty="0" err="1">
                <a:solidFill>
                  <a:schemeClr val="tx1"/>
                </a:solidFill>
                <a:effectLst/>
                <a:latin typeface="+mn-lt"/>
                <a:ea typeface="+mn-ea"/>
                <a:cs typeface="+mn-cs"/>
              </a:rPr>
              <a:t>Ohhhhhh</a:t>
            </a:r>
            <a:r>
              <a:rPr lang="en-US" sz="1200" b="0" i="0" u="none" strike="noStrike" kern="1200" dirty="0">
                <a:solidFill>
                  <a:schemeClr val="tx1"/>
                </a:solidFill>
                <a:effectLst/>
                <a:latin typeface="+mn-lt"/>
                <a:ea typeface="+mn-ea"/>
                <a:cs typeface="+mn-cs"/>
              </a:rPr>
              <a:t>, actually, Principal Component Analysis doesn’t see this order as we see it; it just compresses data based on variance, ignoring time.</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See this shuffled sequence? For PCA, it would have been numerically equivalent.</a:t>
            </a:r>
          </a:p>
        </p:txBody>
      </p:sp>
      <p:sp>
        <p:nvSpPr>
          <p:cNvPr id="4" name="Slide Number Placeholder 3">
            <a:extLst>
              <a:ext uri="{FF2B5EF4-FFF2-40B4-BE49-F238E27FC236}">
                <a16:creationId xmlns:a16="http://schemas.microsoft.com/office/drawing/2014/main" id="{0E00EAA2-F2A5-690C-2CFA-1B9365A20CFD}"/>
              </a:ext>
            </a:extLst>
          </p:cNvPr>
          <p:cNvSpPr>
            <a:spLocks noGrp="1"/>
          </p:cNvSpPr>
          <p:nvPr>
            <p:ph type="sldNum" sz="quarter" idx="5"/>
          </p:nvPr>
        </p:nvSpPr>
        <p:spPr/>
        <p:txBody>
          <a:bodyPr/>
          <a:lstStyle/>
          <a:p>
            <a:fld id="{BD7352B9-A82C-42F0-876E-04AEACF0A9FF}" type="slidenum">
              <a:rPr lang="en-US" smtClean="0"/>
              <a:t>6</a:t>
            </a:fld>
            <a:endParaRPr lang="en-US"/>
          </a:p>
        </p:txBody>
      </p:sp>
    </p:spTree>
    <p:extLst>
      <p:ext uri="{BB962C8B-B14F-4D97-AF65-F5344CB8AC3E}">
        <p14:creationId xmlns:p14="http://schemas.microsoft.com/office/powerpoint/2010/main" val="1621470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[CLICK] REMARK! Simulations in computer graphics are inherently temporal.</a:t>
            </a:r>
            <a:r>
              <a:rPr lang="en-US" sz="1200" b="0" i="0" kern="1200" dirty="0">
                <a:solidFill>
                  <a:schemeClr val="tx1"/>
                </a:solidFill>
                <a:effectLst/>
                <a:latin typeface="+mn-lt"/>
                <a:ea typeface="+mn-ea"/>
                <a:cs typeface="+mn-cs"/>
              </a:rPr>
              <a:t>​</a:t>
            </a:r>
          </a:p>
          <a:p>
            <a:pPr rtl="0" fontAlgn="base"/>
            <a:endParaRPr lang="en-US" sz="1200" b="0" i="0"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Each frame depends on the previous one—the ordering carries information about how the system evolves.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So, intuitively, we would LOVE to take advantage of this temporal structure. How about… let’s model the operator itself, that maps a state into the next? [CLICK]</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7352B9-A82C-42F0-876E-04AEACF0A9FF}" type="slidenum">
              <a:rPr lang="en-US" smtClean="0"/>
              <a:t>7</a:t>
            </a:fld>
            <a:endParaRPr lang="en-US"/>
          </a:p>
        </p:txBody>
      </p:sp>
    </p:spTree>
    <p:extLst>
      <p:ext uri="{BB962C8B-B14F-4D97-AF65-F5344CB8AC3E}">
        <p14:creationId xmlns:p14="http://schemas.microsoft.com/office/powerpoint/2010/main" val="3377621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5111E-909B-CA68-97FD-9215A03580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5B37A90-94A5-09F5-15B1-5D4088B8E1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79F2115-365C-F10B-6610-67FBA6DC34F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So today, we are going to talk about Dynamic Model Decomposition, DMD!</a:t>
            </a:r>
            <a:endParaRPr lang="en-US" altLang="zh-CN" sz="1200" b="0" i="0" kern="1200" dirty="0">
              <a:solidFill>
                <a:schemeClr val="tx1"/>
              </a:solidFill>
              <a:effectLst/>
              <a:latin typeface="+mn-lt"/>
              <a:ea typeface="+mn-ea"/>
              <a:cs typeface="+mn-cs"/>
            </a:endParaRPr>
          </a:p>
        </p:txBody>
      </p:sp>
      <p:sp>
        <p:nvSpPr>
          <p:cNvPr id="4" name="灯片编号占位符 3">
            <a:extLst>
              <a:ext uri="{FF2B5EF4-FFF2-40B4-BE49-F238E27FC236}">
                <a16:creationId xmlns:a16="http://schemas.microsoft.com/office/drawing/2014/main" id="{F11A31F5-B9B3-F0AB-6BAB-68F6A5F8CDDF}"/>
              </a:ext>
            </a:extLst>
          </p:cNvPr>
          <p:cNvSpPr>
            <a:spLocks noGrp="1"/>
          </p:cNvSpPr>
          <p:nvPr>
            <p:ph type="sldNum" sz="quarter" idx="5"/>
          </p:nvPr>
        </p:nvSpPr>
        <p:spPr/>
        <p:txBody>
          <a:bodyPr/>
          <a:lstStyle/>
          <a:p>
            <a:fld id="{BD7352B9-A82C-42F0-876E-04AEACF0A9FF}" type="slidenum">
              <a:rPr lang="en-US" smtClean="0"/>
              <a:t>8</a:t>
            </a:fld>
            <a:endParaRPr lang="en-US"/>
          </a:p>
        </p:txBody>
      </p:sp>
    </p:spTree>
    <p:extLst>
      <p:ext uri="{BB962C8B-B14F-4D97-AF65-F5344CB8AC3E}">
        <p14:creationId xmlns:p14="http://schemas.microsoft.com/office/powerpoint/2010/main" val="2820234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D0CC-AA2E-5F10-D842-F3A628B0F67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B6AC225-C8D3-B424-7DD6-2958C446FB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31D8E4F-891B-6864-0011-D69632DA72F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DMD</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takes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different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view.</a:t>
            </a:r>
            <a:endParaRPr lang="zh-CN" alt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a:t>
            </a:r>
            <a:endParaRPr lang="en-CA" altLang="zh-CN"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altLang="zh-CN" sz="1200" b="0" i="0" kern="1200" dirty="0">
                <a:solidFill>
                  <a:schemeClr val="tx1"/>
                </a:solidFill>
                <a:effectLst/>
                <a:latin typeface="+mn-lt"/>
                <a:ea typeface="+mn-ea"/>
                <a:cs typeface="+mn-cs"/>
              </a:rPr>
              <a:t>[CLICK] We know that the state at one instance of time must go to the next step in time subject to some energy constraint – see the dark blue line on the configuration manifold. </a:t>
            </a:r>
            <a:endParaRPr lang="en-CA" altLang="zh-CN"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a:r>
            <a:r>
              <a:rPr lang="en-CA" altLang="zh-CN" sz="1200" b="0" i="0" kern="1200" dirty="0">
                <a:solidFill>
                  <a:schemeClr val="tx1"/>
                </a:solidFill>
                <a:effectLst/>
                <a:latin typeface="+mn-lt"/>
                <a:ea typeface="+mn-ea"/>
                <a:cs typeface="+mn-cs"/>
              </a:rPr>
              <a:t>[CLICK]</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Therefore, DMD</a:t>
            </a:r>
            <a:r>
              <a:rPr lang="zh-CN" alt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doesn</a:t>
            </a:r>
            <a:r>
              <a:rPr lang="zh-CN" altLang="en-US" sz="1200" b="0"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just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model</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state—it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models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operator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that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maps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state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next, approximated with a linear matrix, shown as the red arrow on the diagram.</a:t>
            </a:r>
            <a:r>
              <a:rPr lang="zh-CN" altLang="en-US" sz="1200" b="0" i="0" kern="1200" dirty="0">
                <a:solidFill>
                  <a:schemeClr val="tx1"/>
                </a:solidFill>
                <a:effectLst/>
                <a:latin typeface="+mn-lt"/>
                <a:ea typeface="+mn-ea"/>
                <a:cs typeface="+mn-cs"/>
              </a:rPr>
              <a:t>​</a:t>
            </a:r>
          </a:p>
          <a:p>
            <a:pPr rtl="0" fontAlgn="base"/>
            <a:r>
              <a:rPr lang="zh-CN" alt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naturally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makes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data-order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sensitive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because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captures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temporal</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relationship</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between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snapshots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rather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than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treating</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them</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independently.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W</a:t>
            </a:r>
            <a:r>
              <a:rPr lang="en-US" altLang="zh-CN" sz="1200" b="0" i="0" kern="1200" dirty="0">
                <a:solidFill>
                  <a:schemeClr val="tx1"/>
                </a:solidFill>
                <a:effectLst/>
                <a:latin typeface="+mn-lt"/>
                <a:ea typeface="+mn-ea"/>
                <a:cs typeface="+mn-cs"/>
              </a:rPr>
              <a:t>hile this makes sense, how do we actually approximate the operator?</a:t>
            </a:r>
          </a:p>
        </p:txBody>
      </p:sp>
      <p:sp>
        <p:nvSpPr>
          <p:cNvPr id="4" name="灯片编号占位符 3">
            <a:extLst>
              <a:ext uri="{FF2B5EF4-FFF2-40B4-BE49-F238E27FC236}">
                <a16:creationId xmlns:a16="http://schemas.microsoft.com/office/drawing/2014/main" id="{BB2CFA9E-68E7-F53C-A9AD-7CEA3790132A}"/>
              </a:ext>
            </a:extLst>
          </p:cNvPr>
          <p:cNvSpPr>
            <a:spLocks noGrp="1"/>
          </p:cNvSpPr>
          <p:nvPr>
            <p:ph type="sldNum" sz="quarter" idx="5"/>
          </p:nvPr>
        </p:nvSpPr>
        <p:spPr/>
        <p:txBody>
          <a:bodyPr/>
          <a:lstStyle/>
          <a:p>
            <a:fld id="{BD7352B9-A82C-42F0-876E-04AEACF0A9FF}" type="slidenum">
              <a:rPr lang="en-US" smtClean="0"/>
              <a:t>9</a:t>
            </a:fld>
            <a:endParaRPr lang="en-US"/>
          </a:p>
        </p:txBody>
      </p:sp>
    </p:spTree>
    <p:extLst>
      <p:ext uri="{BB962C8B-B14F-4D97-AF65-F5344CB8AC3E}">
        <p14:creationId xmlns:p14="http://schemas.microsoft.com/office/powerpoint/2010/main" val="9404566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7C73-94DE-14FB-1D71-56653EED030D}"/>
              </a:ext>
            </a:extLst>
          </p:cNvPr>
          <p:cNvSpPr>
            <a:spLocks noGrp="1"/>
          </p:cNvSpPr>
          <p:nvPr>
            <p:ph type="ctrTitle"/>
          </p:nvPr>
        </p:nvSpPr>
        <p:spPr>
          <a:xfrm>
            <a:off x="1524000" y="1122363"/>
            <a:ext cx="9144000" cy="2387600"/>
          </a:xfrm>
          <a:noFill/>
        </p:spPr>
        <p:txBody>
          <a:bodyPr lIns="182880" anchor="ctr" anchorCtr="0"/>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7FC07078-B464-A383-9F0D-AD80785282BB}"/>
              </a:ext>
            </a:extLst>
          </p:cNvPr>
          <p:cNvSpPr>
            <a:spLocks noGrp="1"/>
          </p:cNvSpPr>
          <p:nvPr>
            <p:ph type="subTitle" idx="1"/>
          </p:nvPr>
        </p:nvSpPr>
        <p:spPr>
          <a:xfrm>
            <a:off x="1524000" y="3602038"/>
            <a:ext cx="9144000" cy="1655762"/>
          </a:xfrm>
        </p:spPr>
        <p:txBody>
          <a:bodyPr/>
          <a:lstStyle>
            <a:lvl1pPr marL="0" indent="0" algn="l">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black background with blue text&#10;&#10;AI-generated content may be incorrect.">
            <a:extLst>
              <a:ext uri="{FF2B5EF4-FFF2-40B4-BE49-F238E27FC236}">
                <a16:creationId xmlns:a16="http://schemas.microsoft.com/office/drawing/2014/main" id="{E7EFACD5-B1F3-CB3F-CFEF-9738359673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965" y="6128889"/>
            <a:ext cx="3012795" cy="538784"/>
          </a:xfrm>
          <a:prstGeom prst="rect">
            <a:avLst/>
          </a:prstGeom>
        </p:spPr>
      </p:pic>
      <p:pic>
        <p:nvPicPr>
          <p:cNvPr id="11" name="Picture 10" descr="A white circle with a black background&#10;&#10;AI-generated content may be incorrect.">
            <a:extLst>
              <a:ext uri="{FF2B5EF4-FFF2-40B4-BE49-F238E27FC236}">
                <a16:creationId xmlns:a16="http://schemas.microsoft.com/office/drawing/2014/main" id="{3456851A-7FE2-2E52-4959-57ACB259C9B1}"/>
              </a:ext>
            </a:extLst>
          </p:cNvPr>
          <p:cNvPicPr>
            <a:picLocks noChangeAspect="1"/>
          </p:cNvPicPr>
          <p:nvPr userDrawn="1"/>
        </p:nvPicPr>
        <p:blipFill>
          <a:blip r:embed="rId3">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160940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92298E-18E8-DE0E-4135-505590C07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4483D0BC-B2CC-688A-7077-7913B116A174}"/>
              </a:ext>
            </a:extLst>
          </p:cNvPr>
          <p:cNvSpPr>
            <a:spLocks noGrp="1"/>
          </p:cNvSpPr>
          <p:nvPr>
            <p:ph type="title"/>
          </p:nvPr>
        </p:nvSpPr>
        <p:spPr>
          <a:xfrm>
            <a:off x="0" y="-1"/>
            <a:ext cx="12192000" cy="809897"/>
          </a:xfrm>
          <a:prstGeom prst="rect">
            <a:avLst/>
          </a:prstGeom>
          <a:solidFill>
            <a:schemeClr val="bg2">
              <a:lumMod val="10000"/>
            </a:schemeClr>
          </a:solidFill>
        </p:spPr>
        <p:txBody>
          <a:bodyPr vert="horz" lIns="548640" tIns="45720" rIns="91440" bIns="45720" rtlCol="0" anchor="ctr" anchorCtr="0">
            <a:normAutofit/>
          </a:bodyPr>
          <a:lstStyle/>
          <a:p>
            <a:r>
              <a:rPr lang="en-US" dirty="0"/>
              <a:t>Click to edit Master title style</a:t>
            </a:r>
          </a:p>
        </p:txBody>
      </p:sp>
    </p:spTree>
    <p:extLst>
      <p:ext uri="{BB962C8B-B14F-4D97-AF65-F5344CB8AC3E}">
        <p14:creationId xmlns:p14="http://schemas.microsoft.com/office/powerpoint/2010/main" val="406766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D914-5372-F53B-7C89-C57D278EA1BB}"/>
              </a:ext>
            </a:extLst>
          </p:cNvPr>
          <p:cNvSpPr>
            <a:spLocks noGrp="1"/>
          </p:cNvSpPr>
          <p:nvPr>
            <p:ph type="title"/>
          </p:nvPr>
        </p:nvSpPr>
        <p:spPr>
          <a:xfrm>
            <a:off x="831850" y="1709738"/>
            <a:ext cx="10515600" cy="2852737"/>
          </a:xfrm>
          <a:noFill/>
        </p:spPr>
        <p:txBody>
          <a:bodyPr lIns="182880"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E57C2E6-5B51-5648-3543-2A7B169E10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descr="A white circle with a black background&#10;&#10;AI-generated content may be incorrect.">
            <a:extLst>
              <a:ext uri="{FF2B5EF4-FFF2-40B4-BE49-F238E27FC236}">
                <a16:creationId xmlns:a16="http://schemas.microsoft.com/office/drawing/2014/main" id="{6A89292E-50C8-1D66-6A57-A9F8FD51804C}"/>
              </a:ext>
            </a:extLst>
          </p:cNvPr>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352010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4AE-220F-7D11-0F62-BC1499C6B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B905D-A3CC-78F1-20E9-7AE5EB4C24E2}"/>
              </a:ext>
            </a:extLst>
          </p:cNvPr>
          <p:cNvSpPr>
            <a:spLocks noGrp="1"/>
          </p:cNvSpPr>
          <p:nvPr>
            <p:ph sz="half" idx="1"/>
          </p:nvPr>
        </p:nvSpPr>
        <p:spPr>
          <a:xfrm>
            <a:off x="838200" y="1271751"/>
            <a:ext cx="5181600" cy="4905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0D6AC1-23FF-5EFB-55A7-BD245B5036A3}"/>
              </a:ext>
            </a:extLst>
          </p:cNvPr>
          <p:cNvSpPr>
            <a:spLocks noGrp="1"/>
          </p:cNvSpPr>
          <p:nvPr>
            <p:ph sz="half" idx="2"/>
          </p:nvPr>
        </p:nvSpPr>
        <p:spPr>
          <a:xfrm>
            <a:off x="6172200" y="1271751"/>
            <a:ext cx="5181600" cy="4905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white circle with a black background&#10;&#10;AI-generated content may be incorrect.">
            <a:extLst>
              <a:ext uri="{FF2B5EF4-FFF2-40B4-BE49-F238E27FC236}">
                <a16:creationId xmlns:a16="http://schemas.microsoft.com/office/drawing/2014/main" id="{2F89623F-597F-6F03-0E42-0A56A9551E43}"/>
              </a:ext>
            </a:extLst>
          </p:cNvPr>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166727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B26B-C217-9A68-8D4E-D0E97A18A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31BE20-D19A-AEFB-4323-19FD0F1751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0E6E0E-EBB7-8F27-DFA1-C0BB2D0D7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03D63C-064B-C8DF-0318-ED5C70C25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A4638E-47F3-055B-23A9-26A523B356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white circle with a black background&#10;&#10;AI-generated content may be incorrect.">
            <a:extLst>
              <a:ext uri="{FF2B5EF4-FFF2-40B4-BE49-F238E27FC236}">
                <a16:creationId xmlns:a16="http://schemas.microsoft.com/office/drawing/2014/main" id="{C8414678-4165-CCA4-D069-4721478496F6}"/>
              </a:ext>
            </a:extLst>
          </p:cNvPr>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27942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87C2-6CB9-62AB-09BE-632A279FD0B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0485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50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30865-9B3E-6554-44F3-82B774A246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F5A5B3-D0FA-7B8C-8B3E-5C84E49C40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5A58E7-C37A-EFC1-3419-F1E7F966A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white circle with a black background&#10;&#10;AI-generated content may be incorrect.">
            <a:extLst>
              <a:ext uri="{FF2B5EF4-FFF2-40B4-BE49-F238E27FC236}">
                <a16:creationId xmlns:a16="http://schemas.microsoft.com/office/drawing/2014/main" id="{58F33C7F-B8FA-6035-A8AD-2D82820F72B7}"/>
              </a:ext>
            </a:extLst>
          </p:cNvPr>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348119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BD05-E6A3-81EE-B2B5-D62EB2503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0E8292-7456-4896-58A4-E33458F81C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AD271-CDB6-505A-CF9C-D962A93EBC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white circle with a black background&#10;&#10;AI-generated content may be incorrect.">
            <a:extLst>
              <a:ext uri="{FF2B5EF4-FFF2-40B4-BE49-F238E27FC236}">
                <a16:creationId xmlns:a16="http://schemas.microsoft.com/office/drawing/2014/main" id="{6D57DA11-CED7-FE7F-FF75-7D9FB72212A7}"/>
              </a:ext>
            </a:extLst>
          </p:cNvPr>
          <p:cNvPicPr>
            <a:picLocks noChangeAspect="1"/>
          </p:cNvPicPr>
          <p:nvPr userDrawn="1"/>
        </p:nvPicPr>
        <p:blipFill>
          <a:blip r:embed="rId2">
            <a:alphaModFix amt="2000"/>
            <a:extLst>
              <a:ext uri="{28A0092B-C50C-407E-A947-70E740481C1C}">
                <a14:useLocalDpi xmlns:a14="http://schemas.microsoft.com/office/drawing/2010/main" val="0"/>
              </a:ext>
            </a:extLst>
          </a:blip>
          <a:stretch>
            <a:fillRect/>
          </a:stretch>
        </p:blipFill>
        <p:spPr>
          <a:xfrm>
            <a:off x="4390639" y="-4169144"/>
            <a:ext cx="15602722" cy="15598321"/>
          </a:xfrm>
          <a:prstGeom prst="rect">
            <a:avLst/>
          </a:prstGeom>
        </p:spPr>
      </p:pic>
    </p:spTree>
    <p:extLst>
      <p:ext uri="{BB962C8B-B14F-4D97-AF65-F5344CB8AC3E}">
        <p14:creationId xmlns:p14="http://schemas.microsoft.com/office/powerpoint/2010/main" val="4071623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0B0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A83229-EBFB-08DE-F101-E4314DBA6CF6}"/>
              </a:ext>
            </a:extLst>
          </p:cNvPr>
          <p:cNvSpPr>
            <a:spLocks noGrp="1"/>
          </p:cNvSpPr>
          <p:nvPr>
            <p:ph type="title"/>
          </p:nvPr>
        </p:nvSpPr>
        <p:spPr>
          <a:xfrm>
            <a:off x="0" y="-1"/>
            <a:ext cx="12192000" cy="809897"/>
          </a:xfrm>
          <a:prstGeom prst="rect">
            <a:avLst/>
          </a:prstGeom>
          <a:solidFill>
            <a:schemeClr val="bg2">
              <a:lumMod val="10000"/>
            </a:schemeClr>
          </a:solidFill>
        </p:spPr>
        <p:txBody>
          <a:bodyPr vert="horz" lIns="5486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B3381324-61AB-16FF-862E-DB6BF0AF07E2}"/>
              </a:ext>
            </a:extLst>
          </p:cNvPr>
          <p:cNvSpPr>
            <a:spLocks noGrp="1"/>
          </p:cNvSpPr>
          <p:nvPr>
            <p:ph type="body" idx="1"/>
          </p:nvPr>
        </p:nvSpPr>
        <p:spPr>
          <a:xfrm>
            <a:off x="838200" y="1240221"/>
            <a:ext cx="10515600" cy="49367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black background with white text&#10;&#10;AI-generated content may be incorrect.">
            <a:extLst>
              <a:ext uri="{FF2B5EF4-FFF2-40B4-BE49-F238E27FC236}">
                <a16:creationId xmlns:a16="http://schemas.microsoft.com/office/drawing/2014/main" id="{686ACE98-173F-3CAD-EB78-F38C9E71E10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47585" y="6295804"/>
            <a:ext cx="1828804" cy="457201"/>
          </a:xfrm>
          <a:prstGeom prst="rect">
            <a:avLst/>
          </a:prstGeom>
        </p:spPr>
      </p:pic>
    </p:spTree>
    <p:extLst>
      <p:ext uri="{BB962C8B-B14F-4D97-AF65-F5344CB8AC3E}">
        <p14:creationId xmlns:p14="http://schemas.microsoft.com/office/powerpoint/2010/main" val="707910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6.mp4"/><Relationship Id="rId7"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video" Target="../media/media7.mp4"/><Relationship Id="rId5" Type="http://schemas.microsoft.com/office/2007/relationships/media" Target="../media/media7.mp4"/><Relationship Id="rId10" Type="http://schemas.openxmlformats.org/officeDocument/2006/relationships/image" Target="../media/image46.png"/><Relationship Id="rId4" Type="http://schemas.openxmlformats.org/officeDocument/2006/relationships/video" Target="../media/media6.mp4"/><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0.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27.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notesSlide" Target="../notesSlides/notesSlide28.xml"/><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87.png"/><Relationship Id="rId3" Type="http://schemas.openxmlformats.org/officeDocument/2006/relationships/video" Target="../media/media12.mp4"/><Relationship Id="rId7" Type="http://schemas.openxmlformats.org/officeDocument/2006/relationships/video" Target="../media/media14.mp4"/><Relationship Id="rId12" Type="http://schemas.openxmlformats.org/officeDocument/2006/relationships/image" Target="../media/image86.png"/><Relationship Id="rId2" Type="http://schemas.microsoft.com/office/2007/relationships/media" Target="../media/media12.mp4"/><Relationship Id="rId1" Type="http://schemas.openxmlformats.org/officeDocument/2006/relationships/tags" Target="../tags/tag8.xml"/><Relationship Id="rId6" Type="http://schemas.microsoft.com/office/2007/relationships/media" Target="../media/media14.mp4"/><Relationship Id="rId11" Type="http://schemas.openxmlformats.org/officeDocument/2006/relationships/image" Target="../media/image85.png"/><Relationship Id="rId5" Type="http://schemas.openxmlformats.org/officeDocument/2006/relationships/video" Target="../media/media13.mp4"/><Relationship Id="rId10" Type="http://schemas.openxmlformats.org/officeDocument/2006/relationships/image" Target="../media/image84.png"/><Relationship Id="rId4" Type="http://schemas.microsoft.com/office/2007/relationships/media" Target="../media/media13.mp4"/><Relationship Id="rId9" Type="http://schemas.openxmlformats.org/officeDocument/2006/relationships/notesSlide" Target="../notesSlides/notesSlide34.xml"/><Relationship Id="rId14"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microsoft.com/office/2007/relationships/media" Target="../media/media12.mp4"/><Relationship Id="rId7" Type="http://schemas.openxmlformats.org/officeDocument/2006/relationships/image" Target="../media/image85.png"/><Relationship Id="rId12" Type="http://schemas.openxmlformats.org/officeDocument/2006/relationships/image" Target="../media/image88.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notesSlide" Target="../notesSlides/notesSlide35.xml"/><Relationship Id="rId11" Type="http://schemas.openxmlformats.org/officeDocument/2006/relationships/image" Target="../media/image87.png"/><Relationship Id="rId5" Type="http://schemas.openxmlformats.org/officeDocument/2006/relationships/slideLayout" Target="../slideLayouts/slideLayout2.xml"/><Relationship Id="rId10" Type="http://schemas.openxmlformats.org/officeDocument/2006/relationships/image" Target="../media/image91.png"/><Relationship Id="rId4" Type="http://schemas.openxmlformats.org/officeDocument/2006/relationships/video" Target="../media/media12.mp4"/><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0A79-6DEE-E3CD-E8DB-41F980E1DD13}"/>
              </a:ext>
            </a:extLst>
          </p:cNvPr>
          <p:cNvSpPr>
            <a:spLocks noGrp="1"/>
          </p:cNvSpPr>
          <p:nvPr>
            <p:ph type="ctrTitle"/>
          </p:nvPr>
        </p:nvSpPr>
        <p:spPr>
          <a:xfrm>
            <a:off x="505096" y="1183322"/>
            <a:ext cx="9144000" cy="1582607"/>
          </a:xfrm>
        </p:spPr>
        <p:txBody>
          <a:bodyPr anchor="ctr" anchorCtr="1">
            <a:normAutofit/>
          </a:bodyPr>
          <a:lstStyle/>
          <a:p>
            <a:r>
              <a:rPr lang="en-US" sz="5000" dirty="0"/>
              <a:t>Fast Subspace Fluid Simulation with a Temporally-Aware Basis</a:t>
            </a:r>
          </a:p>
        </p:txBody>
      </p:sp>
      <p:sp>
        <p:nvSpPr>
          <p:cNvPr id="3" name="Subtitle 2">
            <a:extLst>
              <a:ext uri="{FF2B5EF4-FFF2-40B4-BE49-F238E27FC236}">
                <a16:creationId xmlns:a16="http://schemas.microsoft.com/office/drawing/2014/main" id="{CD87529C-5FBF-DD3C-F5FC-FD2FC470B03D}"/>
              </a:ext>
            </a:extLst>
          </p:cNvPr>
          <p:cNvSpPr>
            <a:spLocks noGrp="1"/>
          </p:cNvSpPr>
          <p:nvPr>
            <p:ph type="subTitle" idx="1"/>
          </p:nvPr>
        </p:nvSpPr>
        <p:spPr>
          <a:xfrm>
            <a:off x="757647" y="3014956"/>
            <a:ext cx="9144000" cy="2729179"/>
          </a:xfrm>
        </p:spPr>
        <p:txBody>
          <a:bodyPr>
            <a:normAutofit fontScale="92500" lnSpcReduction="20000"/>
          </a:bodyPr>
          <a:lstStyle/>
          <a:p>
            <a:r>
              <a:rPr lang="en-US" dirty="0"/>
              <a:t>Siyuan Chen</a:t>
            </a:r>
          </a:p>
          <a:p>
            <a:r>
              <a:rPr lang="en-US" dirty="0"/>
              <a:t>Yixin Chen</a:t>
            </a:r>
          </a:p>
          <a:p>
            <a:r>
              <a:rPr lang="en-US" dirty="0"/>
              <a:t>Jonathan </a:t>
            </a:r>
            <a:r>
              <a:rPr lang="en-US" dirty="0" err="1"/>
              <a:t>Panuelos</a:t>
            </a:r>
            <a:endParaRPr lang="en-US" dirty="0"/>
          </a:p>
          <a:p>
            <a:r>
              <a:rPr lang="en-US" dirty="0"/>
              <a:t>Otman Benchekroun</a:t>
            </a:r>
          </a:p>
          <a:p>
            <a:r>
              <a:rPr lang="en-US" dirty="0"/>
              <a:t>Yue Chang</a:t>
            </a:r>
          </a:p>
          <a:p>
            <a:r>
              <a:rPr lang="en-US" dirty="0"/>
              <a:t>Eitan </a:t>
            </a:r>
            <a:r>
              <a:rPr lang="en-US" dirty="0" err="1"/>
              <a:t>Grinspun</a:t>
            </a:r>
            <a:endParaRPr lang="en-US" dirty="0"/>
          </a:p>
          <a:p>
            <a:r>
              <a:rPr lang="en-US" dirty="0"/>
              <a:t>Zhecheng Wang</a:t>
            </a:r>
          </a:p>
          <a:p>
            <a:endParaRPr lang="en-US" dirty="0"/>
          </a:p>
        </p:txBody>
      </p:sp>
      <p:pic>
        <p:nvPicPr>
          <p:cNvPr id="4" name="Picture 2">
            <a:extLst>
              <a:ext uri="{FF2B5EF4-FFF2-40B4-BE49-F238E27FC236}">
                <a16:creationId xmlns:a16="http://schemas.microsoft.com/office/drawing/2014/main" id="{F582F589-006A-B54E-2BFE-07C9F07C53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87" y="6060286"/>
            <a:ext cx="1819391" cy="720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am:SJTU-BioX-Shanghai - 2019.igem.org">
            <a:extLst>
              <a:ext uri="{FF2B5EF4-FFF2-40B4-BE49-F238E27FC236}">
                <a16:creationId xmlns:a16="http://schemas.microsoft.com/office/drawing/2014/main" id="{66363A81-79A8-BBC9-34F9-071E53415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391" y="6103834"/>
            <a:ext cx="2341353" cy="702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6603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49695F-B391-3258-6E17-871BCA97F61D}"/>
              </a:ext>
            </a:extLst>
          </p:cNvPr>
          <p:cNvSpPr>
            <a:spLocks noGrp="1"/>
          </p:cNvSpPr>
          <p:nvPr>
            <p:ph type="title"/>
          </p:nvPr>
        </p:nvSpPr>
        <p:spPr>
          <a:xfrm>
            <a:off x="0" y="0"/>
            <a:ext cx="12192000" cy="817767"/>
          </a:xfrm>
        </p:spPr>
        <p:txBody>
          <a:bodyPr>
            <a:normAutofit/>
          </a:bodyPr>
          <a:lstStyle/>
          <a:p>
            <a:r>
              <a:rPr lang="en-US" altLang="zh-CN" dirty="0"/>
              <a:t>System</a:t>
            </a:r>
            <a:endParaRPr lang="zh-CN" altLang="en-US" dirty="0"/>
          </a:p>
        </p:txBody>
      </p:sp>
      <p:sp>
        <p:nvSpPr>
          <p:cNvPr id="6" name="内容占位符 2">
            <a:extLst>
              <a:ext uri="{FF2B5EF4-FFF2-40B4-BE49-F238E27FC236}">
                <a16:creationId xmlns:a16="http://schemas.microsoft.com/office/drawing/2014/main" id="{9D3A4A7E-FCD0-C11B-5612-05A578619A66}"/>
              </a:ext>
            </a:extLst>
          </p:cNvPr>
          <p:cNvSpPr>
            <a:spLocks noGrp="1"/>
          </p:cNvSpPr>
          <p:nvPr>
            <p:ph idx="1"/>
          </p:nvPr>
        </p:nvSpPr>
        <p:spPr>
          <a:xfrm>
            <a:off x="838200" y="1240221"/>
            <a:ext cx="10515600" cy="510941"/>
          </a:xfrm>
        </p:spPr>
        <p:txBody>
          <a:bodyPr/>
          <a:lstStyle/>
          <a:p>
            <a:pPr marL="0" indent="0">
              <a:buNone/>
            </a:pPr>
            <a:r>
              <a:rPr lang="en-US" altLang="zh-CN" dirty="0"/>
              <a:t>The PDE of all </a:t>
            </a:r>
            <a:r>
              <a:rPr lang="en-US" altLang="zh-CN" i="1" dirty="0">
                <a:solidFill>
                  <a:schemeClr val="accent1">
                    <a:lumMod val="60000"/>
                    <a:lumOff val="40000"/>
                  </a:schemeClr>
                </a:solidFill>
              </a:rPr>
              <a:t>spatial-temporal</a:t>
            </a:r>
            <a:r>
              <a:rPr lang="en-US" altLang="zh-CN" dirty="0"/>
              <a:t> system can be described as:</a:t>
            </a:r>
          </a:p>
        </p:txBody>
      </p:sp>
      <mc:AlternateContent xmlns:mc="http://schemas.openxmlformats.org/markup-compatibility/2006" xmlns:a14="http://schemas.microsoft.com/office/drawing/2010/main">
        <mc:Choice Requires="a14">
          <p:sp>
            <p:nvSpPr>
              <p:cNvPr id="7" name="内容占位符 2">
                <a:extLst>
                  <a:ext uri="{FF2B5EF4-FFF2-40B4-BE49-F238E27FC236}">
                    <a16:creationId xmlns:a16="http://schemas.microsoft.com/office/drawing/2014/main" id="{753F21B2-0DB5-4E07-BB6F-4727A9EA4DCC}"/>
                  </a:ext>
                </a:extLst>
              </p:cNvPr>
              <p:cNvSpPr txBox="1">
                <a:spLocks/>
              </p:cNvSpPr>
              <p:nvPr/>
            </p:nvSpPr>
            <p:spPr>
              <a:xfrm>
                <a:off x="838200" y="3276055"/>
                <a:ext cx="10515600" cy="1106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fr-FR" altLang="zh-CN" sz="3600" i="1">
                              <a:latin typeface="Cambria Math" panose="02040503050406030204" pitchFamily="18" charset="0"/>
                            </a:rPr>
                          </m:ctrlPr>
                        </m:fPr>
                        <m:num>
                          <m:r>
                            <a:rPr lang="fr-FR" altLang="zh-CN" sz="3600" i="1">
                              <a:latin typeface="Cambria Math" panose="02040503050406030204" pitchFamily="18" charset="0"/>
                            </a:rPr>
                            <m:t>𝜕</m:t>
                          </m:r>
                          <m:r>
                            <a:rPr lang="fr-FR" altLang="zh-CN" sz="3600" b="1" i="1">
                              <a:latin typeface="Cambria Math" panose="02040503050406030204" pitchFamily="18" charset="0"/>
                            </a:rPr>
                            <m:t>𝒖</m:t>
                          </m:r>
                          <m:d>
                            <m:dPr>
                              <m:ctrlPr>
                                <a:rPr lang="fr-FR" altLang="zh-CN" sz="3600" i="1" smtClean="0">
                                  <a:solidFill>
                                    <a:schemeClr val="bg1"/>
                                  </a:solidFill>
                                  <a:latin typeface="Cambria Math" panose="02040503050406030204" pitchFamily="18" charset="0"/>
                                </a:rPr>
                              </m:ctrlPr>
                            </m:dPr>
                            <m:e>
                              <m:r>
                                <a:rPr lang="fr-FR" altLang="zh-CN" sz="3600" i="1">
                                  <a:solidFill>
                                    <a:schemeClr val="bg1"/>
                                  </a:solidFill>
                                  <a:latin typeface="Cambria Math" panose="02040503050406030204" pitchFamily="18" charset="0"/>
                                </a:rPr>
                                <m:t>𝑥</m:t>
                              </m:r>
                              <m:r>
                                <a:rPr lang="fr-FR" altLang="zh-CN" sz="3600" i="1">
                                  <a:solidFill>
                                    <a:schemeClr val="bg1"/>
                                  </a:solidFill>
                                  <a:latin typeface="Cambria Math" panose="02040503050406030204" pitchFamily="18" charset="0"/>
                                </a:rPr>
                                <m:t>, </m:t>
                              </m:r>
                              <m:r>
                                <a:rPr lang="fr-FR" altLang="zh-CN" sz="3600" i="1">
                                  <a:solidFill>
                                    <a:schemeClr val="bg1"/>
                                  </a:solidFill>
                                  <a:latin typeface="Cambria Math" panose="02040503050406030204" pitchFamily="18" charset="0"/>
                                </a:rPr>
                                <m:t>𝑡</m:t>
                              </m:r>
                            </m:e>
                          </m:d>
                        </m:num>
                        <m:den>
                          <m:r>
                            <a:rPr lang="en-CA" altLang="zh-CN" sz="3600" i="1">
                              <a:latin typeface="Cambria Math" panose="02040503050406030204" pitchFamily="18" charset="0"/>
                            </a:rPr>
                            <m:t>𝜕</m:t>
                          </m:r>
                          <m:r>
                            <a:rPr lang="en-CA" altLang="zh-CN" sz="3600" i="1">
                              <a:latin typeface="Cambria Math" panose="02040503050406030204" pitchFamily="18" charset="0"/>
                            </a:rPr>
                            <m:t>𝑡</m:t>
                          </m:r>
                        </m:den>
                      </m:f>
                      <m:r>
                        <a:rPr lang="fr-FR" altLang="zh-CN" sz="3600" i="1">
                          <a:latin typeface="Cambria Math" panose="02040503050406030204" pitchFamily="18" charset="0"/>
                        </a:rPr>
                        <m:t> =</m:t>
                      </m:r>
                      <m:r>
                        <a:rPr lang="en-CA" altLang="zh-CN" sz="3600" i="1">
                          <a:latin typeface="Cambria Math" panose="02040503050406030204" pitchFamily="18" charset="0"/>
                        </a:rPr>
                        <m:t>𝑓</m:t>
                      </m:r>
                      <m:d>
                        <m:dPr>
                          <m:ctrlPr>
                            <a:rPr lang="fr-FR" altLang="zh-CN" sz="3600" i="1">
                              <a:latin typeface="Cambria Math" panose="02040503050406030204" pitchFamily="18" charset="0"/>
                            </a:rPr>
                          </m:ctrlPr>
                        </m:dPr>
                        <m:e>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r>
                            <m:rPr>
                              <m:sty m:val="p"/>
                            </m:rPr>
                            <a:rPr lang="fr-FR" altLang="zh-CN" sz="3600">
                              <a:latin typeface="Cambria Math" panose="02040503050406030204" pitchFamily="18" charset="0"/>
                            </a:rPr>
                            <m:t>∇</m:t>
                          </m:r>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sSup>
                            <m:sSupPr>
                              <m:ctrlPr>
                                <a:rPr lang="fr-FR" altLang="zh-CN" sz="3600" i="1">
                                  <a:latin typeface="Cambria Math" panose="02040503050406030204" pitchFamily="18" charset="0"/>
                                </a:rPr>
                              </m:ctrlPr>
                            </m:sSupPr>
                            <m:e>
                              <m:r>
                                <m:rPr>
                                  <m:sty m:val="p"/>
                                </m:rPr>
                                <a:rPr lang="fr-FR" altLang="zh-CN" sz="3600">
                                  <a:latin typeface="Cambria Math" panose="02040503050406030204" pitchFamily="18" charset="0"/>
                                </a:rPr>
                                <m:t>∇</m:t>
                              </m:r>
                            </m:e>
                            <m:sup>
                              <m:r>
                                <a:rPr lang="fr-FR" altLang="zh-CN" sz="3600" i="1">
                                  <a:latin typeface="Cambria Math" panose="02040503050406030204" pitchFamily="18" charset="0"/>
                                </a:rPr>
                                <m:t>2</m:t>
                              </m:r>
                            </m:sup>
                          </m:sSup>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m:t>
                          </m:r>
                          <m:r>
                            <a:rPr lang="en-CA" altLang="zh-CN" sz="3600" i="1">
                              <a:latin typeface="Cambria Math" panose="02040503050406030204" pitchFamily="18" charset="0"/>
                            </a:rPr>
                            <m:t>⋯,</m:t>
                          </m:r>
                          <m:r>
                            <a:rPr lang="fr-FR" altLang="zh-CN" sz="3600" i="1">
                              <a:latin typeface="Cambria Math" panose="02040503050406030204" pitchFamily="18" charset="0"/>
                            </a:rPr>
                            <m:t> </m:t>
                          </m:r>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oMath>
                  </m:oMathPara>
                </a14:m>
                <a:endParaRPr lang="en-US" altLang="zh-CN" sz="3600" dirty="0"/>
              </a:p>
            </p:txBody>
          </p:sp>
        </mc:Choice>
        <mc:Fallback xmlns="">
          <p:sp>
            <p:nvSpPr>
              <p:cNvPr id="7" name="内容占位符 2">
                <a:extLst>
                  <a:ext uri="{FF2B5EF4-FFF2-40B4-BE49-F238E27FC236}">
                    <a16:creationId xmlns:a16="http://schemas.microsoft.com/office/drawing/2014/main" id="{753F21B2-0DB5-4E07-BB6F-4727A9EA4DCC}"/>
                  </a:ext>
                </a:extLst>
              </p:cNvPr>
              <p:cNvSpPr txBox="1">
                <a:spLocks noRot="1" noChangeAspect="1" noMove="1" noResize="1" noEditPoints="1" noAdjustHandles="1" noChangeArrowheads="1" noChangeShapeType="1" noTextEdit="1"/>
              </p:cNvSpPr>
              <p:nvPr/>
            </p:nvSpPr>
            <p:spPr>
              <a:xfrm>
                <a:off x="838200" y="3276055"/>
                <a:ext cx="10515600" cy="110616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244794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1F922-B782-376D-3CAB-448D7390AED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6F58EE5-3740-0F84-17C5-9F2676FAA4AE}"/>
              </a:ext>
            </a:extLst>
          </p:cNvPr>
          <p:cNvSpPr>
            <a:spLocks noGrp="1"/>
          </p:cNvSpPr>
          <p:nvPr>
            <p:ph type="title"/>
          </p:nvPr>
        </p:nvSpPr>
        <p:spPr>
          <a:xfrm>
            <a:off x="0" y="0"/>
            <a:ext cx="12192000" cy="817767"/>
          </a:xfrm>
        </p:spPr>
        <p:txBody>
          <a:bodyPr>
            <a:normAutofit/>
          </a:bodyPr>
          <a:lstStyle/>
          <a:p>
            <a:r>
              <a:rPr lang="en-US" altLang="zh-CN" dirty="0"/>
              <a:t>System</a:t>
            </a:r>
            <a:endParaRPr lang="zh-CN" altLang="en-US" dirty="0"/>
          </a:p>
        </p:txBody>
      </p:sp>
      <p:sp>
        <p:nvSpPr>
          <p:cNvPr id="6" name="内容占位符 2">
            <a:extLst>
              <a:ext uri="{FF2B5EF4-FFF2-40B4-BE49-F238E27FC236}">
                <a16:creationId xmlns:a16="http://schemas.microsoft.com/office/drawing/2014/main" id="{E5CCB331-B920-5A89-755C-4A6486FC7A48}"/>
              </a:ext>
            </a:extLst>
          </p:cNvPr>
          <p:cNvSpPr>
            <a:spLocks noGrp="1"/>
          </p:cNvSpPr>
          <p:nvPr>
            <p:ph idx="1"/>
          </p:nvPr>
        </p:nvSpPr>
        <p:spPr>
          <a:xfrm>
            <a:off x="838200" y="1240221"/>
            <a:ext cx="10515600" cy="510941"/>
          </a:xfrm>
        </p:spPr>
        <p:txBody>
          <a:bodyPr/>
          <a:lstStyle/>
          <a:p>
            <a:pPr marL="0" indent="0">
              <a:buNone/>
            </a:pPr>
            <a:r>
              <a:rPr lang="en-US" altLang="zh-CN" dirty="0"/>
              <a:t>The PDE of all </a:t>
            </a:r>
            <a:r>
              <a:rPr lang="en-US" altLang="zh-CN" i="1" dirty="0">
                <a:solidFill>
                  <a:schemeClr val="accent1">
                    <a:lumMod val="60000"/>
                    <a:lumOff val="40000"/>
                  </a:schemeClr>
                </a:solidFill>
              </a:rPr>
              <a:t>spatial-temporal</a:t>
            </a:r>
            <a:r>
              <a:rPr lang="en-US" altLang="zh-CN" dirty="0"/>
              <a:t> system can be described as:</a:t>
            </a:r>
          </a:p>
        </p:txBody>
      </p:sp>
      <mc:AlternateContent xmlns:mc="http://schemas.openxmlformats.org/markup-compatibility/2006" xmlns:a14="http://schemas.microsoft.com/office/drawing/2010/main">
        <mc:Choice Requires="a14">
          <p:sp>
            <p:nvSpPr>
              <p:cNvPr id="7" name="内容占位符 2">
                <a:extLst>
                  <a:ext uri="{FF2B5EF4-FFF2-40B4-BE49-F238E27FC236}">
                    <a16:creationId xmlns:a16="http://schemas.microsoft.com/office/drawing/2014/main" id="{9CF6EFE9-3A63-DF04-4CE3-395D6F86D9BF}"/>
                  </a:ext>
                </a:extLst>
              </p:cNvPr>
              <p:cNvSpPr txBox="1">
                <a:spLocks/>
              </p:cNvSpPr>
              <p:nvPr/>
            </p:nvSpPr>
            <p:spPr>
              <a:xfrm>
                <a:off x="838200" y="3276055"/>
                <a:ext cx="10515600" cy="1106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fr-FR" altLang="zh-CN" sz="3600" i="1" smtClean="0">
                              <a:latin typeface="Cambria Math" panose="02040503050406030204" pitchFamily="18" charset="0"/>
                            </a:rPr>
                          </m:ctrlPr>
                        </m:fPr>
                        <m:num>
                          <m:r>
                            <a:rPr lang="fr-FR" altLang="zh-CN" sz="3600" i="1">
                              <a:latin typeface="Cambria Math" panose="02040503050406030204" pitchFamily="18" charset="0"/>
                            </a:rPr>
                            <m:t>𝜕</m:t>
                          </m:r>
                          <m:r>
                            <a:rPr lang="fr-FR" altLang="zh-CN" sz="3600" b="1" i="1">
                              <a:latin typeface="Cambria Math" panose="02040503050406030204" pitchFamily="18" charset="0"/>
                            </a:rPr>
                            <m:t>𝒖</m:t>
                          </m:r>
                          <m:d>
                            <m:dPr>
                              <m:ctrlPr>
                                <a:rPr lang="fr-FR" altLang="zh-CN" sz="3600" i="1" smtClean="0">
                                  <a:solidFill>
                                    <a:schemeClr val="bg1"/>
                                  </a:solidFill>
                                  <a:latin typeface="Cambria Math" panose="02040503050406030204" pitchFamily="18" charset="0"/>
                                </a:rPr>
                              </m:ctrlPr>
                            </m:dPr>
                            <m:e>
                              <m:r>
                                <a:rPr lang="fr-FR" altLang="zh-CN" sz="3600" i="1" smtClean="0">
                                  <a:solidFill>
                                    <a:schemeClr val="accent1">
                                      <a:lumMod val="60000"/>
                                      <a:lumOff val="40000"/>
                                    </a:schemeClr>
                                  </a:solidFill>
                                  <a:latin typeface="Cambria Math" panose="02040503050406030204" pitchFamily="18" charset="0"/>
                                </a:rPr>
                                <m:t>𝑥</m:t>
                              </m:r>
                              <m:r>
                                <a:rPr lang="fr-FR" altLang="zh-CN" sz="3600" i="1">
                                  <a:solidFill>
                                    <a:schemeClr val="bg1"/>
                                  </a:solidFill>
                                  <a:latin typeface="Cambria Math" panose="02040503050406030204" pitchFamily="18" charset="0"/>
                                </a:rPr>
                                <m:t>, </m:t>
                              </m:r>
                              <m:r>
                                <a:rPr lang="fr-FR" altLang="zh-CN" sz="3600" i="1" smtClean="0">
                                  <a:solidFill>
                                    <a:schemeClr val="accent1">
                                      <a:lumMod val="60000"/>
                                      <a:lumOff val="40000"/>
                                    </a:schemeClr>
                                  </a:solidFill>
                                  <a:latin typeface="Cambria Math" panose="02040503050406030204" pitchFamily="18" charset="0"/>
                                </a:rPr>
                                <m:t>𝑡</m:t>
                              </m:r>
                            </m:e>
                          </m:d>
                        </m:num>
                        <m:den>
                          <m:r>
                            <a:rPr lang="en-CA" altLang="zh-CN" sz="3600" i="1" smtClean="0">
                              <a:latin typeface="Cambria Math" panose="02040503050406030204" pitchFamily="18" charset="0"/>
                            </a:rPr>
                            <m:t>𝜕</m:t>
                          </m:r>
                          <m:r>
                            <a:rPr lang="en-CA" altLang="zh-CN" sz="3600" i="1" smtClean="0">
                              <a:latin typeface="Cambria Math" panose="02040503050406030204" pitchFamily="18" charset="0"/>
                            </a:rPr>
                            <m:t>𝑡</m:t>
                          </m:r>
                        </m:den>
                      </m:f>
                      <m:r>
                        <a:rPr lang="fr-FR" altLang="zh-CN" sz="3600" i="1">
                          <a:latin typeface="Cambria Math" panose="02040503050406030204" pitchFamily="18" charset="0"/>
                        </a:rPr>
                        <m:t> =</m:t>
                      </m:r>
                      <m:r>
                        <a:rPr lang="en-CA" altLang="zh-CN" sz="3600" i="1">
                          <a:latin typeface="Cambria Math" panose="02040503050406030204" pitchFamily="18" charset="0"/>
                        </a:rPr>
                        <m:t>𝑓</m:t>
                      </m:r>
                      <m:d>
                        <m:dPr>
                          <m:ctrlPr>
                            <a:rPr lang="fr-FR" altLang="zh-CN" sz="3600" i="1">
                              <a:latin typeface="Cambria Math" panose="02040503050406030204" pitchFamily="18" charset="0"/>
                            </a:rPr>
                          </m:ctrlPr>
                        </m:dPr>
                        <m:e>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r>
                            <m:rPr>
                              <m:sty m:val="p"/>
                            </m:rPr>
                            <a:rPr lang="fr-FR" altLang="zh-CN" sz="3600">
                              <a:latin typeface="Cambria Math" panose="02040503050406030204" pitchFamily="18" charset="0"/>
                            </a:rPr>
                            <m:t>∇</m:t>
                          </m:r>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sSup>
                            <m:sSupPr>
                              <m:ctrlPr>
                                <a:rPr lang="fr-FR" altLang="zh-CN" sz="3600" i="1">
                                  <a:latin typeface="Cambria Math" panose="02040503050406030204" pitchFamily="18" charset="0"/>
                                </a:rPr>
                              </m:ctrlPr>
                            </m:sSupPr>
                            <m:e>
                              <m:r>
                                <m:rPr>
                                  <m:sty m:val="p"/>
                                </m:rPr>
                                <a:rPr lang="fr-FR" altLang="zh-CN" sz="3600">
                                  <a:latin typeface="Cambria Math" panose="02040503050406030204" pitchFamily="18" charset="0"/>
                                </a:rPr>
                                <m:t>∇</m:t>
                              </m:r>
                            </m:e>
                            <m:sup>
                              <m:r>
                                <a:rPr lang="fr-FR" altLang="zh-CN" sz="3600" i="1">
                                  <a:latin typeface="Cambria Math" panose="02040503050406030204" pitchFamily="18" charset="0"/>
                                </a:rPr>
                                <m:t>2</m:t>
                              </m:r>
                            </m:sup>
                          </m:sSup>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m:t>
                          </m:r>
                          <m:r>
                            <a:rPr lang="en-CA" altLang="zh-CN" sz="3600" i="1">
                              <a:latin typeface="Cambria Math" panose="02040503050406030204" pitchFamily="18" charset="0"/>
                            </a:rPr>
                            <m:t>⋯,</m:t>
                          </m:r>
                          <m:r>
                            <a:rPr lang="fr-FR" altLang="zh-CN" sz="3600" i="1">
                              <a:latin typeface="Cambria Math" panose="02040503050406030204" pitchFamily="18" charset="0"/>
                            </a:rPr>
                            <m:t> </m:t>
                          </m:r>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oMath>
                  </m:oMathPara>
                </a14:m>
                <a:endParaRPr lang="en-US" altLang="zh-CN" dirty="0"/>
              </a:p>
            </p:txBody>
          </p:sp>
        </mc:Choice>
        <mc:Fallback xmlns="">
          <p:sp>
            <p:nvSpPr>
              <p:cNvPr id="7" name="内容占位符 2">
                <a:extLst>
                  <a:ext uri="{FF2B5EF4-FFF2-40B4-BE49-F238E27FC236}">
                    <a16:creationId xmlns:a16="http://schemas.microsoft.com/office/drawing/2014/main" id="{9CF6EFE9-3A63-DF04-4CE3-395D6F86D9BF}"/>
                  </a:ext>
                </a:extLst>
              </p:cNvPr>
              <p:cNvSpPr txBox="1">
                <a:spLocks noRot="1" noChangeAspect="1" noMove="1" noResize="1" noEditPoints="1" noAdjustHandles="1" noChangeArrowheads="1" noChangeShapeType="1" noTextEdit="1"/>
              </p:cNvSpPr>
              <p:nvPr/>
            </p:nvSpPr>
            <p:spPr>
              <a:xfrm>
                <a:off x="838200" y="3276055"/>
                <a:ext cx="10515600" cy="1106164"/>
              </a:xfrm>
              <a:prstGeom prst="rect">
                <a:avLst/>
              </a:prstGeom>
              <a:blipFill>
                <a:blip r:embed="rId3"/>
                <a:stretch>
                  <a:fillRect/>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0B840C14-7870-B1F3-ACEE-F36B046D0571}"/>
              </a:ext>
            </a:extLst>
          </p:cNvPr>
          <p:cNvSpPr txBox="1"/>
          <p:nvPr/>
        </p:nvSpPr>
        <p:spPr>
          <a:xfrm>
            <a:off x="1281741" y="2792628"/>
            <a:ext cx="2070339" cy="430887"/>
          </a:xfrm>
          <a:prstGeom prst="rect">
            <a:avLst/>
          </a:prstGeom>
          <a:noFill/>
        </p:spPr>
        <p:txBody>
          <a:bodyPr wrap="square" rtlCol="0">
            <a:spAutoFit/>
          </a:bodyPr>
          <a:lstStyle/>
          <a:p>
            <a:r>
              <a:rPr lang="en-US" altLang="zh-CN" sz="2200" i="1" dirty="0">
                <a:solidFill>
                  <a:schemeClr val="tx1">
                    <a:lumMod val="50000"/>
                    <a:lumOff val="50000"/>
                  </a:schemeClr>
                </a:solidFill>
              </a:rPr>
              <a:t>spatial-temporal</a:t>
            </a:r>
            <a:endParaRPr lang="en-US" sz="2200" dirty="0"/>
          </a:p>
        </p:txBody>
      </p:sp>
    </p:spTree>
    <p:extLst>
      <p:ext uri="{BB962C8B-B14F-4D97-AF65-F5344CB8AC3E}">
        <p14:creationId xmlns:p14="http://schemas.microsoft.com/office/powerpoint/2010/main" val="19404605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B8ED-BCF7-5771-9498-850FFB64BFC3}"/>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8B009E0-CD79-A322-D07A-7435BEDECA6A}"/>
              </a:ext>
            </a:extLst>
          </p:cNvPr>
          <p:cNvSpPr>
            <a:spLocks noGrp="1"/>
          </p:cNvSpPr>
          <p:nvPr>
            <p:ph type="title"/>
          </p:nvPr>
        </p:nvSpPr>
        <p:spPr>
          <a:xfrm>
            <a:off x="0" y="0"/>
            <a:ext cx="12192000" cy="817767"/>
          </a:xfrm>
        </p:spPr>
        <p:txBody>
          <a:bodyPr>
            <a:normAutofit/>
          </a:bodyPr>
          <a:lstStyle/>
          <a:p>
            <a:r>
              <a:rPr lang="en-US" altLang="zh-CN" dirty="0"/>
              <a:t>System</a:t>
            </a:r>
            <a:endParaRPr lang="zh-CN" altLang="en-US" dirty="0"/>
          </a:p>
        </p:txBody>
      </p:sp>
      <p:sp>
        <p:nvSpPr>
          <p:cNvPr id="8" name="内容占位符 2">
            <a:extLst>
              <a:ext uri="{FF2B5EF4-FFF2-40B4-BE49-F238E27FC236}">
                <a16:creationId xmlns:a16="http://schemas.microsoft.com/office/drawing/2014/main" id="{727B566A-3F85-ED5F-FD7C-AE80FA705DF9}"/>
              </a:ext>
            </a:extLst>
          </p:cNvPr>
          <p:cNvSpPr>
            <a:spLocks noGrp="1"/>
          </p:cNvSpPr>
          <p:nvPr>
            <p:ph idx="1"/>
          </p:nvPr>
        </p:nvSpPr>
        <p:spPr>
          <a:xfrm>
            <a:off x="838200" y="1240221"/>
            <a:ext cx="10515600" cy="510941"/>
          </a:xfrm>
        </p:spPr>
        <p:txBody>
          <a:bodyPr/>
          <a:lstStyle/>
          <a:p>
            <a:pPr marL="0" indent="0">
              <a:buNone/>
            </a:pPr>
            <a:r>
              <a:rPr lang="en-US" altLang="zh-CN" dirty="0"/>
              <a:t>The PDE of all </a:t>
            </a:r>
            <a:r>
              <a:rPr lang="en-US" altLang="zh-CN" i="1" dirty="0">
                <a:solidFill>
                  <a:schemeClr val="accent1">
                    <a:lumMod val="60000"/>
                    <a:lumOff val="40000"/>
                  </a:schemeClr>
                </a:solidFill>
              </a:rPr>
              <a:t>spatial-temporal</a:t>
            </a:r>
            <a:r>
              <a:rPr lang="en-US" altLang="zh-CN" dirty="0"/>
              <a:t> system can be described as:</a:t>
            </a:r>
          </a:p>
        </p:txBody>
      </p:sp>
      <mc:AlternateContent xmlns:mc="http://schemas.openxmlformats.org/markup-compatibility/2006" xmlns:a14="http://schemas.microsoft.com/office/drawing/2010/main">
        <mc:Choice Requires="a14">
          <p:sp>
            <p:nvSpPr>
              <p:cNvPr id="9" name="内容占位符 2">
                <a:extLst>
                  <a:ext uri="{FF2B5EF4-FFF2-40B4-BE49-F238E27FC236}">
                    <a16:creationId xmlns:a16="http://schemas.microsoft.com/office/drawing/2014/main" id="{20A561A7-F6B4-3028-5841-C0C8C35E79C6}"/>
                  </a:ext>
                </a:extLst>
              </p:cNvPr>
              <p:cNvSpPr txBox="1">
                <a:spLocks/>
              </p:cNvSpPr>
              <p:nvPr/>
            </p:nvSpPr>
            <p:spPr>
              <a:xfrm>
                <a:off x="838200" y="3276055"/>
                <a:ext cx="10515600" cy="1106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fr-FR" altLang="zh-CN" sz="3600" i="1" smtClean="0">
                              <a:solidFill>
                                <a:schemeClr val="accent1">
                                  <a:lumMod val="60000"/>
                                  <a:lumOff val="40000"/>
                                </a:schemeClr>
                              </a:solidFill>
                              <a:latin typeface="Cambria Math" panose="02040503050406030204" pitchFamily="18" charset="0"/>
                            </a:rPr>
                          </m:ctrlPr>
                        </m:fPr>
                        <m:num>
                          <m:r>
                            <a:rPr lang="fr-FR" altLang="zh-CN" sz="3600" i="1">
                              <a:solidFill>
                                <a:schemeClr val="accent1">
                                  <a:lumMod val="60000"/>
                                  <a:lumOff val="40000"/>
                                </a:schemeClr>
                              </a:solidFill>
                              <a:latin typeface="Cambria Math" panose="02040503050406030204" pitchFamily="18" charset="0"/>
                            </a:rPr>
                            <m:t>𝜕</m:t>
                          </m:r>
                          <m:r>
                            <a:rPr lang="fr-FR" altLang="zh-CN" sz="3600" b="1" i="1">
                              <a:solidFill>
                                <a:schemeClr val="accent1">
                                  <a:lumMod val="60000"/>
                                  <a:lumOff val="40000"/>
                                </a:schemeClr>
                              </a:solidFill>
                              <a:latin typeface="Cambria Math" panose="02040503050406030204" pitchFamily="18" charset="0"/>
                            </a:rPr>
                            <m:t>𝒖</m:t>
                          </m:r>
                          <m:d>
                            <m:dPr>
                              <m:ctrlPr>
                                <a:rPr lang="fr-FR" altLang="zh-CN" sz="3600" i="1">
                                  <a:solidFill>
                                    <a:schemeClr val="accent1">
                                      <a:lumMod val="60000"/>
                                      <a:lumOff val="40000"/>
                                    </a:schemeClr>
                                  </a:solidFill>
                                  <a:latin typeface="Cambria Math" panose="02040503050406030204" pitchFamily="18" charset="0"/>
                                </a:rPr>
                              </m:ctrlPr>
                            </m:dPr>
                            <m:e>
                              <m:r>
                                <a:rPr lang="fr-FR" altLang="zh-CN" sz="3600" i="1" smtClean="0">
                                  <a:solidFill>
                                    <a:schemeClr val="accent1">
                                      <a:lumMod val="60000"/>
                                      <a:lumOff val="40000"/>
                                    </a:schemeClr>
                                  </a:solidFill>
                                  <a:latin typeface="Cambria Math" panose="02040503050406030204" pitchFamily="18" charset="0"/>
                                </a:rPr>
                                <m:t>𝑥</m:t>
                              </m:r>
                              <m:r>
                                <a:rPr lang="fr-FR" altLang="zh-CN" sz="3600" i="1">
                                  <a:solidFill>
                                    <a:schemeClr val="accent1">
                                      <a:lumMod val="60000"/>
                                      <a:lumOff val="40000"/>
                                    </a:schemeClr>
                                  </a:solidFill>
                                  <a:latin typeface="Cambria Math" panose="02040503050406030204" pitchFamily="18" charset="0"/>
                                </a:rPr>
                                <m:t>, </m:t>
                              </m:r>
                              <m:r>
                                <a:rPr lang="fr-FR" altLang="zh-CN" sz="3600" i="1" smtClean="0">
                                  <a:solidFill>
                                    <a:schemeClr val="accent1">
                                      <a:lumMod val="60000"/>
                                      <a:lumOff val="40000"/>
                                    </a:schemeClr>
                                  </a:solidFill>
                                  <a:latin typeface="Cambria Math" panose="02040503050406030204" pitchFamily="18" charset="0"/>
                                </a:rPr>
                                <m:t>𝑡</m:t>
                              </m:r>
                            </m:e>
                          </m:d>
                        </m:num>
                        <m:den>
                          <m:r>
                            <a:rPr lang="en-CA" altLang="zh-CN" sz="3600" i="1" smtClean="0">
                              <a:solidFill>
                                <a:schemeClr val="accent1">
                                  <a:lumMod val="60000"/>
                                  <a:lumOff val="40000"/>
                                </a:schemeClr>
                              </a:solidFill>
                              <a:latin typeface="Cambria Math" panose="02040503050406030204" pitchFamily="18" charset="0"/>
                            </a:rPr>
                            <m:t>𝜕</m:t>
                          </m:r>
                          <m:r>
                            <a:rPr lang="en-CA" altLang="zh-CN" sz="3600" i="1" smtClean="0">
                              <a:solidFill>
                                <a:schemeClr val="accent1">
                                  <a:lumMod val="60000"/>
                                  <a:lumOff val="40000"/>
                                </a:schemeClr>
                              </a:solidFill>
                              <a:latin typeface="Cambria Math" panose="02040503050406030204" pitchFamily="18" charset="0"/>
                            </a:rPr>
                            <m:t>𝑡</m:t>
                          </m:r>
                        </m:den>
                      </m:f>
                      <m:r>
                        <a:rPr lang="fr-FR" altLang="zh-CN" sz="3600" i="1">
                          <a:solidFill>
                            <a:schemeClr val="accent1">
                              <a:lumMod val="60000"/>
                              <a:lumOff val="40000"/>
                            </a:schemeClr>
                          </a:solidFill>
                          <a:latin typeface="Cambria Math" panose="02040503050406030204" pitchFamily="18" charset="0"/>
                        </a:rPr>
                        <m:t> </m:t>
                      </m:r>
                      <m:r>
                        <a:rPr lang="fr-FR" altLang="zh-CN" sz="3600" i="1">
                          <a:latin typeface="Cambria Math" panose="02040503050406030204" pitchFamily="18" charset="0"/>
                        </a:rPr>
                        <m:t>=</m:t>
                      </m:r>
                      <m:r>
                        <a:rPr lang="en-CA" altLang="zh-CN" sz="3600" i="1">
                          <a:latin typeface="Cambria Math" panose="02040503050406030204" pitchFamily="18" charset="0"/>
                        </a:rPr>
                        <m:t>𝑓</m:t>
                      </m:r>
                      <m:d>
                        <m:dPr>
                          <m:ctrlPr>
                            <a:rPr lang="fr-FR" altLang="zh-CN" sz="3600" i="1">
                              <a:latin typeface="Cambria Math" panose="02040503050406030204" pitchFamily="18" charset="0"/>
                            </a:rPr>
                          </m:ctrlPr>
                        </m:dPr>
                        <m:e>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r>
                            <m:rPr>
                              <m:sty m:val="p"/>
                            </m:rPr>
                            <a:rPr lang="fr-FR" altLang="zh-CN" sz="3600">
                              <a:latin typeface="Cambria Math" panose="02040503050406030204" pitchFamily="18" charset="0"/>
                            </a:rPr>
                            <m:t>∇</m:t>
                          </m:r>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 </m:t>
                          </m:r>
                          <m:sSup>
                            <m:sSupPr>
                              <m:ctrlPr>
                                <a:rPr lang="fr-FR" altLang="zh-CN" sz="3600" i="1">
                                  <a:latin typeface="Cambria Math" panose="02040503050406030204" pitchFamily="18" charset="0"/>
                                </a:rPr>
                              </m:ctrlPr>
                            </m:sSupPr>
                            <m:e>
                              <m:r>
                                <m:rPr>
                                  <m:sty m:val="p"/>
                                </m:rPr>
                                <a:rPr lang="fr-FR" altLang="zh-CN" sz="3600">
                                  <a:latin typeface="Cambria Math" panose="02040503050406030204" pitchFamily="18" charset="0"/>
                                </a:rPr>
                                <m:t>∇</m:t>
                              </m:r>
                            </m:e>
                            <m:sup>
                              <m:r>
                                <a:rPr lang="fr-FR" altLang="zh-CN" sz="3600" i="1">
                                  <a:latin typeface="Cambria Math" panose="02040503050406030204" pitchFamily="18" charset="0"/>
                                </a:rPr>
                                <m:t>2</m:t>
                              </m:r>
                            </m:sup>
                          </m:sSup>
                          <m:r>
                            <a:rPr lang="zh-CN" altLang="en-US" sz="3600" b="1" i="1">
                              <a:latin typeface="Cambria Math" panose="02040503050406030204" pitchFamily="18" charset="0"/>
                            </a:rPr>
                            <m:t>𝒖</m:t>
                          </m:r>
                          <m:d>
                            <m:dPr>
                              <m:ctrlPr>
                                <a:rPr lang="fr-FR" altLang="zh-CN" sz="3600" i="1">
                                  <a:latin typeface="Cambria Math" panose="02040503050406030204" pitchFamily="18" charset="0"/>
                                </a:rPr>
                              </m:ctrlPr>
                            </m:dPr>
                            <m:e>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r>
                            <a:rPr lang="fr-FR" altLang="zh-CN" sz="3600" i="1">
                              <a:latin typeface="Cambria Math" panose="02040503050406030204" pitchFamily="18" charset="0"/>
                            </a:rPr>
                            <m:t>,</m:t>
                          </m:r>
                          <m:r>
                            <a:rPr lang="en-CA" altLang="zh-CN" sz="3600" i="1">
                              <a:latin typeface="Cambria Math" panose="02040503050406030204" pitchFamily="18" charset="0"/>
                            </a:rPr>
                            <m:t>⋯,</m:t>
                          </m:r>
                          <m:r>
                            <a:rPr lang="fr-FR" altLang="zh-CN" sz="3600" i="1">
                              <a:latin typeface="Cambria Math" panose="02040503050406030204" pitchFamily="18" charset="0"/>
                            </a:rPr>
                            <m:t> </m:t>
                          </m:r>
                          <m:r>
                            <a:rPr lang="fr-FR" altLang="zh-CN" sz="3600" i="1">
                              <a:latin typeface="Cambria Math" panose="02040503050406030204" pitchFamily="18" charset="0"/>
                            </a:rPr>
                            <m:t>𝑥</m:t>
                          </m:r>
                          <m:r>
                            <a:rPr lang="fr-FR" altLang="zh-CN" sz="3600" i="1">
                              <a:latin typeface="Cambria Math" panose="02040503050406030204" pitchFamily="18" charset="0"/>
                            </a:rPr>
                            <m:t>, </m:t>
                          </m:r>
                          <m:r>
                            <a:rPr lang="fr-FR" altLang="zh-CN" sz="3600" i="1">
                              <a:latin typeface="Cambria Math" panose="02040503050406030204" pitchFamily="18" charset="0"/>
                            </a:rPr>
                            <m:t>𝑡</m:t>
                          </m:r>
                        </m:e>
                      </m:d>
                    </m:oMath>
                  </m:oMathPara>
                </a14:m>
                <a:endParaRPr lang="en-US" altLang="zh-CN" dirty="0"/>
              </a:p>
            </p:txBody>
          </p:sp>
        </mc:Choice>
        <mc:Fallback xmlns="">
          <p:sp>
            <p:nvSpPr>
              <p:cNvPr id="9" name="内容占位符 2">
                <a:extLst>
                  <a:ext uri="{FF2B5EF4-FFF2-40B4-BE49-F238E27FC236}">
                    <a16:creationId xmlns:a16="http://schemas.microsoft.com/office/drawing/2014/main" id="{20A561A7-F6B4-3028-5841-C0C8C35E79C6}"/>
                  </a:ext>
                </a:extLst>
              </p:cNvPr>
              <p:cNvSpPr txBox="1">
                <a:spLocks noRot="1" noChangeAspect="1" noMove="1" noResize="1" noEditPoints="1" noAdjustHandles="1" noChangeArrowheads="1" noChangeShapeType="1" noTextEdit="1"/>
              </p:cNvSpPr>
              <p:nvPr/>
            </p:nvSpPr>
            <p:spPr>
              <a:xfrm>
                <a:off x="838200" y="3276055"/>
                <a:ext cx="10515600" cy="1106164"/>
              </a:xfrm>
              <a:prstGeom prst="rect">
                <a:avLst/>
              </a:prstGeom>
              <a:blipFill>
                <a:blip r:embed="rId3"/>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0799B22-2374-E48A-3F30-9380B99DC1B0}"/>
              </a:ext>
            </a:extLst>
          </p:cNvPr>
          <p:cNvSpPr txBox="1"/>
          <p:nvPr/>
        </p:nvSpPr>
        <p:spPr>
          <a:xfrm>
            <a:off x="1163486" y="4349870"/>
            <a:ext cx="2306847" cy="430887"/>
          </a:xfrm>
          <a:prstGeom prst="rect">
            <a:avLst/>
          </a:prstGeom>
          <a:noFill/>
        </p:spPr>
        <p:txBody>
          <a:bodyPr wrap="square" rtlCol="0">
            <a:spAutoFit/>
          </a:bodyPr>
          <a:lstStyle/>
          <a:p>
            <a:pPr algn="ctr"/>
            <a:r>
              <a:rPr lang="en-US" altLang="zh-CN" sz="2200" i="1" dirty="0">
                <a:solidFill>
                  <a:schemeClr val="tx1">
                    <a:lumMod val="50000"/>
                    <a:lumOff val="50000"/>
                  </a:schemeClr>
                </a:solidFill>
              </a:rPr>
              <a:t>temporal evolution</a:t>
            </a:r>
            <a:endParaRPr lang="en-US" sz="2200" dirty="0"/>
          </a:p>
        </p:txBody>
      </p:sp>
      <p:sp>
        <p:nvSpPr>
          <p:cNvPr id="11" name="TextBox 10">
            <a:extLst>
              <a:ext uri="{FF2B5EF4-FFF2-40B4-BE49-F238E27FC236}">
                <a16:creationId xmlns:a16="http://schemas.microsoft.com/office/drawing/2014/main" id="{3CFC313C-10D8-B50A-7868-EEEB0DF448D2}"/>
              </a:ext>
            </a:extLst>
          </p:cNvPr>
          <p:cNvSpPr txBox="1"/>
          <p:nvPr/>
        </p:nvSpPr>
        <p:spPr>
          <a:xfrm>
            <a:off x="1281741" y="2792628"/>
            <a:ext cx="2070339" cy="430887"/>
          </a:xfrm>
          <a:prstGeom prst="rect">
            <a:avLst/>
          </a:prstGeom>
          <a:noFill/>
        </p:spPr>
        <p:txBody>
          <a:bodyPr wrap="square" rtlCol="0">
            <a:spAutoFit/>
          </a:bodyPr>
          <a:lstStyle/>
          <a:p>
            <a:r>
              <a:rPr lang="en-US" altLang="zh-CN" sz="2200" i="1" dirty="0">
                <a:solidFill>
                  <a:schemeClr val="tx1">
                    <a:lumMod val="50000"/>
                    <a:lumOff val="50000"/>
                  </a:schemeClr>
                </a:solidFill>
              </a:rPr>
              <a:t>spatial-temporal</a:t>
            </a:r>
            <a:endParaRPr lang="en-US" sz="2200" dirty="0"/>
          </a:p>
        </p:txBody>
      </p:sp>
    </p:spTree>
    <p:extLst>
      <p:ext uri="{BB962C8B-B14F-4D97-AF65-F5344CB8AC3E}">
        <p14:creationId xmlns:p14="http://schemas.microsoft.com/office/powerpoint/2010/main" val="34268785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404E-B2A4-56D0-F6EA-9A65DD4489D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A1C8857-68CA-672A-2BFA-B2EBD5795537}"/>
              </a:ext>
            </a:extLst>
          </p:cNvPr>
          <p:cNvSpPr>
            <a:spLocks noGrp="1"/>
          </p:cNvSpPr>
          <p:nvPr>
            <p:ph type="title"/>
          </p:nvPr>
        </p:nvSpPr>
        <p:spPr>
          <a:xfrm>
            <a:off x="0" y="0"/>
            <a:ext cx="12192000" cy="817767"/>
          </a:xfrm>
        </p:spPr>
        <p:txBody>
          <a:bodyPr>
            <a:normAutofit/>
          </a:bodyPr>
          <a:lstStyle/>
          <a:p>
            <a:r>
              <a:rPr lang="en-US" altLang="zh-CN" dirty="0"/>
              <a:t>System</a:t>
            </a:r>
            <a:endParaRPr lang="zh-CN" altLang="en-US" dirty="0"/>
          </a:p>
        </p:txBody>
      </p:sp>
      <p:sp>
        <p:nvSpPr>
          <p:cNvPr id="8" name="内容占位符 2">
            <a:extLst>
              <a:ext uri="{FF2B5EF4-FFF2-40B4-BE49-F238E27FC236}">
                <a16:creationId xmlns:a16="http://schemas.microsoft.com/office/drawing/2014/main" id="{65304168-1633-3964-5CAB-D3C121436FBD}"/>
              </a:ext>
            </a:extLst>
          </p:cNvPr>
          <p:cNvSpPr>
            <a:spLocks noGrp="1"/>
          </p:cNvSpPr>
          <p:nvPr>
            <p:ph idx="1"/>
          </p:nvPr>
        </p:nvSpPr>
        <p:spPr>
          <a:xfrm>
            <a:off x="838200" y="1240221"/>
            <a:ext cx="10515600" cy="510941"/>
          </a:xfrm>
        </p:spPr>
        <p:txBody>
          <a:bodyPr/>
          <a:lstStyle/>
          <a:p>
            <a:pPr marL="0" indent="0">
              <a:buNone/>
            </a:pPr>
            <a:r>
              <a:rPr lang="en-US" altLang="zh-CN" dirty="0"/>
              <a:t>The PDE of all </a:t>
            </a:r>
            <a:r>
              <a:rPr lang="en-US" altLang="zh-CN" i="1" dirty="0">
                <a:solidFill>
                  <a:schemeClr val="accent1">
                    <a:lumMod val="60000"/>
                    <a:lumOff val="40000"/>
                  </a:schemeClr>
                </a:solidFill>
              </a:rPr>
              <a:t>spatial-temporal</a:t>
            </a:r>
            <a:r>
              <a:rPr lang="en-US" altLang="zh-CN" dirty="0"/>
              <a:t> system can be described as:</a:t>
            </a:r>
          </a:p>
        </p:txBody>
      </p:sp>
      <mc:AlternateContent xmlns:mc="http://schemas.openxmlformats.org/markup-compatibility/2006" xmlns:a14="http://schemas.microsoft.com/office/drawing/2010/main">
        <mc:Choice Requires="a14">
          <p:sp>
            <p:nvSpPr>
              <p:cNvPr id="9" name="内容占位符 2">
                <a:extLst>
                  <a:ext uri="{FF2B5EF4-FFF2-40B4-BE49-F238E27FC236}">
                    <a16:creationId xmlns:a16="http://schemas.microsoft.com/office/drawing/2014/main" id="{427F775E-609F-0A0C-0E48-A6066A745D36}"/>
                  </a:ext>
                </a:extLst>
              </p:cNvPr>
              <p:cNvSpPr txBox="1">
                <a:spLocks/>
              </p:cNvSpPr>
              <p:nvPr/>
            </p:nvSpPr>
            <p:spPr>
              <a:xfrm>
                <a:off x="838200" y="3276055"/>
                <a:ext cx="10515600" cy="1106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fr-FR" altLang="zh-CN" sz="3600" i="1" smtClean="0">
                              <a:solidFill>
                                <a:schemeClr val="bg1"/>
                              </a:solidFill>
                              <a:latin typeface="Cambria Math" panose="02040503050406030204" pitchFamily="18" charset="0"/>
                            </a:rPr>
                          </m:ctrlPr>
                        </m:fPr>
                        <m:num>
                          <m:r>
                            <a:rPr lang="fr-FR" altLang="zh-CN" sz="3600" i="1">
                              <a:solidFill>
                                <a:schemeClr val="bg1"/>
                              </a:solidFill>
                              <a:latin typeface="Cambria Math" panose="02040503050406030204" pitchFamily="18" charset="0"/>
                            </a:rPr>
                            <m:t>𝜕</m:t>
                          </m:r>
                          <m:r>
                            <a:rPr lang="zh-CN" altLang="en-US" sz="3600" b="1" i="1">
                              <a:latin typeface="Cambria Math" panose="02040503050406030204" pitchFamily="18" charset="0"/>
                            </a:rPr>
                            <m:t>𝒖</m:t>
                          </m:r>
                          <m:d>
                            <m:dPr>
                              <m:ctrlPr>
                                <a:rPr lang="fr-FR" altLang="zh-CN" sz="3600" i="1">
                                  <a:solidFill>
                                    <a:schemeClr val="bg1"/>
                                  </a:solidFill>
                                  <a:latin typeface="Cambria Math" panose="02040503050406030204" pitchFamily="18" charset="0"/>
                                </a:rPr>
                              </m:ctrlPr>
                            </m:dPr>
                            <m:e>
                              <m:r>
                                <a:rPr lang="fr-FR" altLang="zh-CN" sz="3600" i="1" smtClean="0">
                                  <a:solidFill>
                                    <a:schemeClr val="bg1"/>
                                  </a:solidFill>
                                  <a:latin typeface="Cambria Math" panose="02040503050406030204" pitchFamily="18" charset="0"/>
                                </a:rPr>
                                <m:t>𝑥</m:t>
                              </m:r>
                              <m:r>
                                <a:rPr lang="fr-FR" altLang="zh-CN" sz="3600" i="1">
                                  <a:solidFill>
                                    <a:schemeClr val="bg1"/>
                                  </a:solidFill>
                                  <a:latin typeface="Cambria Math" panose="02040503050406030204" pitchFamily="18" charset="0"/>
                                </a:rPr>
                                <m:t>, </m:t>
                              </m:r>
                              <m:r>
                                <a:rPr lang="fr-FR" altLang="zh-CN" sz="3600" i="1" smtClean="0">
                                  <a:solidFill>
                                    <a:schemeClr val="bg1"/>
                                  </a:solidFill>
                                  <a:latin typeface="Cambria Math" panose="02040503050406030204" pitchFamily="18" charset="0"/>
                                </a:rPr>
                                <m:t>𝑡</m:t>
                              </m:r>
                            </m:e>
                          </m:d>
                        </m:num>
                        <m:den>
                          <m:r>
                            <a:rPr lang="en-CA" altLang="zh-CN" sz="3600" i="1" smtClean="0">
                              <a:solidFill>
                                <a:schemeClr val="bg1"/>
                              </a:solidFill>
                              <a:latin typeface="Cambria Math" panose="02040503050406030204" pitchFamily="18" charset="0"/>
                            </a:rPr>
                            <m:t>𝜕</m:t>
                          </m:r>
                          <m:r>
                            <a:rPr lang="en-CA" altLang="zh-CN" sz="3600" i="1" smtClean="0">
                              <a:solidFill>
                                <a:schemeClr val="bg1"/>
                              </a:solidFill>
                              <a:latin typeface="Cambria Math" panose="02040503050406030204" pitchFamily="18" charset="0"/>
                            </a:rPr>
                            <m:t>𝑡</m:t>
                          </m:r>
                        </m:den>
                      </m:f>
                      <m:r>
                        <a:rPr lang="fr-FR" altLang="zh-CN" sz="3600" i="1">
                          <a:solidFill>
                            <a:schemeClr val="bg1"/>
                          </a:solidFill>
                          <a:latin typeface="Cambria Math" panose="02040503050406030204" pitchFamily="18" charset="0"/>
                        </a:rPr>
                        <m:t> </m:t>
                      </m:r>
                      <m:r>
                        <a:rPr lang="fr-FR" altLang="zh-CN" sz="3600" i="1">
                          <a:latin typeface="Cambria Math" panose="02040503050406030204" pitchFamily="18" charset="0"/>
                        </a:rPr>
                        <m:t>=</m:t>
                      </m:r>
                      <m:r>
                        <a:rPr lang="en-CA" altLang="zh-CN" sz="3600" i="1" smtClean="0">
                          <a:solidFill>
                            <a:schemeClr val="accent1">
                              <a:lumMod val="60000"/>
                              <a:lumOff val="40000"/>
                            </a:schemeClr>
                          </a:solidFill>
                          <a:latin typeface="Cambria Math" panose="02040503050406030204" pitchFamily="18" charset="0"/>
                        </a:rPr>
                        <m:t>𝑓</m:t>
                      </m:r>
                      <m:d>
                        <m:dPr>
                          <m:ctrlPr>
                            <a:rPr lang="fr-FR" altLang="zh-CN" sz="3600" i="1">
                              <a:solidFill>
                                <a:schemeClr val="accent1">
                                  <a:lumMod val="60000"/>
                                  <a:lumOff val="40000"/>
                                </a:schemeClr>
                              </a:solidFill>
                              <a:latin typeface="Cambria Math" panose="02040503050406030204" pitchFamily="18" charset="0"/>
                            </a:rPr>
                          </m:ctrlPr>
                        </m:dPr>
                        <m:e>
                          <m:r>
                            <a:rPr lang="zh-CN" altLang="en-US" sz="3600" b="1" i="1">
                              <a:solidFill>
                                <a:schemeClr val="accent1">
                                  <a:lumMod val="60000"/>
                                  <a:lumOff val="40000"/>
                                </a:schemeClr>
                              </a:solidFill>
                              <a:latin typeface="Cambria Math" panose="02040503050406030204" pitchFamily="18" charset="0"/>
                            </a:rPr>
                            <m:t>𝒖</m:t>
                          </m:r>
                          <m:d>
                            <m:dPr>
                              <m:ctrlPr>
                                <a:rPr lang="fr-FR" altLang="zh-CN" sz="3600" i="1">
                                  <a:solidFill>
                                    <a:schemeClr val="accent1">
                                      <a:lumMod val="60000"/>
                                      <a:lumOff val="40000"/>
                                    </a:schemeClr>
                                  </a:solidFill>
                                  <a:latin typeface="Cambria Math" panose="02040503050406030204" pitchFamily="18" charset="0"/>
                                </a:rPr>
                              </m:ctrlPr>
                            </m:dPr>
                            <m:e>
                              <m:r>
                                <a:rPr lang="fr-FR" altLang="zh-CN" sz="3600" i="1">
                                  <a:solidFill>
                                    <a:schemeClr val="accent1">
                                      <a:lumMod val="60000"/>
                                      <a:lumOff val="40000"/>
                                    </a:schemeClr>
                                  </a:solidFill>
                                  <a:latin typeface="Cambria Math" panose="02040503050406030204" pitchFamily="18" charset="0"/>
                                </a:rPr>
                                <m:t>𝑥</m:t>
                              </m:r>
                              <m:r>
                                <a:rPr lang="fr-FR" altLang="zh-CN" sz="3600" i="1">
                                  <a:solidFill>
                                    <a:schemeClr val="accent1">
                                      <a:lumMod val="60000"/>
                                      <a:lumOff val="40000"/>
                                    </a:schemeClr>
                                  </a:solidFill>
                                  <a:latin typeface="Cambria Math" panose="02040503050406030204" pitchFamily="18" charset="0"/>
                                </a:rPr>
                                <m:t>, </m:t>
                              </m:r>
                              <m:r>
                                <a:rPr lang="fr-FR" altLang="zh-CN" sz="3600" i="1">
                                  <a:solidFill>
                                    <a:schemeClr val="accent1">
                                      <a:lumMod val="60000"/>
                                      <a:lumOff val="40000"/>
                                    </a:schemeClr>
                                  </a:solidFill>
                                  <a:latin typeface="Cambria Math" panose="02040503050406030204" pitchFamily="18" charset="0"/>
                                </a:rPr>
                                <m:t>𝑡</m:t>
                              </m:r>
                            </m:e>
                          </m:d>
                          <m:r>
                            <a:rPr lang="fr-FR" altLang="zh-CN" sz="3600" i="1">
                              <a:solidFill>
                                <a:schemeClr val="accent1">
                                  <a:lumMod val="60000"/>
                                  <a:lumOff val="40000"/>
                                </a:schemeClr>
                              </a:solidFill>
                              <a:latin typeface="Cambria Math" panose="02040503050406030204" pitchFamily="18" charset="0"/>
                            </a:rPr>
                            <m:t>, </m:t>
                          </m:r>
                          <m:r>
                            <m:rPr>
                              <m:sty m:val="p"/>
                            </m:rPr>
                            <a:rPr lang="fr-FR" altLang="zh-CN" sz="3600">
                              <a:solidFill>
                                <a:schemeClr val="accent1">
                                  <a:lumMod val="60000"/>
                                  <a:lumOff val="40000"/>
                                </a:schemeClr>
                              </a:solidFill>
                              <a:latin typeface="Cambria Math" panose="02040503050406030204" pitchFamily="18" charset="0"/>
                            </a:rPr>
                            <m:t>∇</m:t>
                          </m:r>
                          <m:r>
                            <a:rPr lang="zh-CN" altLang="en-US" sz="3600" b="1" i="1">
                              <a:solidFill>
                                <a:schemeClr val="accent1">
                                  <a:lumMod val="60000"/>
                                  <a:lumOff val="40000"/>
                                </a:schemeClr>
                              </a:solidFill>
                              <a:latin typeface="Cambria Math" panose="02040503050406030204" pitchFamily="18" charset="0"/>
                            </a:rPr>
                            <m:t>𝒖</m:t>
                          </m:r>
                          <m:d>
                            <m:dPr>
                              <m:ctrlPr>
                                <a:rPr lang="fr-FR" altLang="zh-CN" sz="3600" i="1">
                                  <a:solidFill>
                                    <a:schemeClr val="accent1">
                                      <a:lumMod val="60000"/>
                                      <a:lumOff val="40000"/>
                                    </a:schemeClr>
                                  </a:solidFill>
                                  <a:latin typeface="Cambria Math" panose="02040503050406030204" pitchFamily="18" charset="0"/>
                                </a:rPr>
                              </m:ctrlPr>
                            </m:dPr>
                            <m:e>
                              <m:r>
                                <a:rPr lang="fr-FR" altLang="zh-CN" sz="3600" i="1">
                                  <a:solidFill>
                                    <a:schemeClr val="accent1">
                                      <a:lumMod val="60000"/>
                                      <a:lumOff val="40000"/>
                                    </a:schemeClr>
                                  </a:solidFill>
                                  <a:latin typeface="Cambria Math" panose="02040503050406030204" pitchFamily="18" charset="0"/>
                                </a:rPr>
                                <m:t>𝑥</m:t>
                              </m:r>
                              <m:r>
                                <a:rPr lang="fr-FR" altLang="zh-CN" sz="3600" i="1">
                                  <a:solidFill>
                                    <a:schemeClr val="accent1">
                                      <a:lumMod val="60000"/>
                                      <a:lumOff val="40000"/>
                                    </a:schemeClr>
                                  </a:solidFill>
                                  <a:latin typeface="Cambria Math" panose="02040503050406030204" pitchFamily="18" charset="0"/>
                                </a:rPr>
                                <m:t>, </m:t>
                              </m:r>
                              <m:r>
                                <a:rPr lang="fr-FR" altLang="zh-CN" sz="3600" i="1">
                                  <a:solidFill>
                                    <a:schemeClr val="accent1">
                                      <a:lumMod val="60000"/>
                                      <a:lumOff val="40000"/>
                                    </a:schemeClr>
                                  </a:solidFill>
                                  <a:latin typeface="Cambria Math" panose="02040503050406030204" pitchFamily="18" charset="0"/>
                                </a:rPr>
                                <m:t>𝑡</m:t>
                              </m:r>
                            </m:e>
                          </m:d>
                          <m:r>
                            <a:rPr lang="fr-FR" altLang="zh-CN" sz="3600" i="1">
                              <a:solidFill>
                                <a:schemeClr val="accent1">
                                  <a:lumMod val="60000"/>
                                  <a:lumOff val="40000"/>
                                </a:schemeClr>
                              </a:solidFill>
                              <a:latin typeface="Cambria Math" panose="02040503050406030204" pitchFamily="18" charset="0"/>
                            </a:rPr>
                            <m:t>, </m:t>
                          </m:r>
                          <m:sSup>
                            <m:sSupPr>
                              <m:ctrlPr>
                                <a:rPr lang="fr-FR" altLang="zh-CN" sz="3600" i="1">
                                  <a:solidFill>
                                    <a:schemeClr val="accent1">
                                      <a:lumMod val="60000"/>
                                      <a:lumOff val="40000"/>
                                    </a:schemeClr>
                                  </a:solidFill>
                                  <a:latin typeface="Cambria Math" panose="02040503050406030204" pitchFamily="18" charset="0"/>
                                </a:rPr>
                              </m:ctrlPr>
                            </m:sSupPr>
                            <m:e>
                              <m:r>
                                <m:rPr>
                                  <m:sty m:val="p"/>
                                </m:rPr>
                                <a:rPr lang="fr-FR" altLang="zh-CN" sz="3600">
                                  <a:solidFill>
                                    <a:schemeClr val="accent1">
                                      <a:lumMod val="60000"/>
                                      <a:lumOff val="40000"/>
                                    </a:schemeClr>
                                  </a:solidFill>
                                  <a:latin typeface="Cambria Math" panose="02040503050406030204" pitchFamily="18" charset="0"/>
                                </a:rPr>
                                <m:t>∇</m:t>
                              </m:r>
                            </m:e>
                            <m:sup>
                              <m:r>
                                <a:rPr lang="fr-FR" altLang="zh-CN" sz="3600" i="1">
                                  <a:solidFill>
                                    <a:schemeClr val="accent1">
                                      <a:lumMod val="60000"/>
                                      <a:lumOff val="40000"/>
                                    </a:schemeClr>
                                  </a:solidFill>
                                  <a:latin typeface="Cambria Math" panose="02040503050406030204" pitchFamily="18" charset="0"/>
                                </a:rPr>
                                <m:t>2</m:t>
                              </m:r>
                            </m:sup>
                          </m:sSup>
                          <m:r>
                            <a:rPr lang="zh-CN" altLang="en-US" sz="3600" b="1" i="1">
                              <a:solidFill>
                                <a:schemeClr val="accent1">
                                  <a:lumMod val="60000"/>
                                  <a:lumOff val="40000"/>
                                </a:schemeClr>
                              </a:solidFill>
                              <a:latin typeface="Cambria Math" panose="02040503050406030204" pitchFamily="18" charset="0"/>
                            </a:rPr>
                            <m:t>𝒖</m:t>
                          </m:r>
                          <m:d>
                            <m:dPr>
                              <m:ctrlPr>
                                <a:rPr lang="fr-FR" altLang="zh-CN" sz="3600" i="1">
                                  <a:solidFill>
                                    <a:schemeClr val="accent1">
                                      <a:lumMod val="60000"/>
                                      <a:lumOff val="40000"/>
                                    </a:schemeClr>
                                  </a:solidFill>
                                  <a:latin typeface="Cambria Math" panose="02040503050406030204" pitchFamily="18" charset="0"/>
                                </a:rPr>
                              </m:ctrlPr>
                            </m:dPr>
                            <m:e>
                              <m:r>
                                <a:rPr lang="fr-FR" altLang="zh-CN" sz="3600" i="1">
                                  <a:solidFill>
                                    <a:schemeClr val="accent1">
                                      <a:lumMod val="60000"/>
                                      <a:lumOff val="40000"/>
                                    </a:schemeClr>
                                  </a:solidFill>
                                  <a:latin typeface="Cambria Math" panose="02040503050406030204" pitchFamily="18" charset="0"/>
                                </a:rPr>
                                <m:t>𝑥</m:t>
                              </m:r>
                              <m:r>
                                <a:rPr lang="fr-FR" altLang="zh-CN" sz="3600" i="1">
                                  <a:solidFill>
                                    <a:schemeClr val="accent1">
                                      <a:lumMod val="60000"/>
                                      <a:lumOff val="40000"/>
                                    </a:schemeClr>
                                  </a:solidFill>
                                  <a:latin typeface="Cambria Math" panose="02040503050406030204" pitchFamily="18" charset="0"/>
                                </a:rPr>
                                <m:t>, </m:t>
                              </m:r>
                              <m:r>
                                <a:rPr lang="fr-FR" altLang="zh-CN" sz="3600" i="1">
                                  <a:solidFill>
                                    <a:schemeClr val="accent1">
                                      <a:lumMod val="60000"/>
                                      <a:lumOff val="40000"/>
                                    </a:schemeClr>
                                  </a:solidFill>
                                  <a:latin typeface="Cambria Math" panose="02040503050406030204" pitchFamily="18" charset="0"/>
                                </a:rPr>
                                <m:t>𝑡</m:t>
                              </m:r>
                            </m:e>
                          </m:d>
                          <m:r>
                            <a:rPr lang="fr-FR" altLang="zh-CN" sz="3600" i="1">
                              <a:solidFill>
                                <a:schemeClr val="accent1">
                                  <a:lumMod val="60000"/>
                                  <a:lumOff val="40000"/>
                                </a:schemeClr>
                              </a:solidFill>
                              <a:latin typeface="Cambria Math" panose="02040503050406030204" pitchFamily="18" charset="0"/>
                            </a:rPr>
                            <m:t>,</m:t>
                          </m:r>
                          <m:r>
                            <a:rPr lang="en-CA" altLang="zh-CN" sz="3600" i="1" smtClean="0">
                              <a:solidFill>
                                <a:schemeClr val="accent1">
                                  <a:lumMod val="60000"/>
                                  <a:lumOff val="40000"/>
                                </a:schemeClr>
                              </a:solidFill>
                              <a:latin typeface="Cambria Math" panose="02040503050406030204" pitchFamily="18" charset="0"/>
                            </a:rPr>
                            <m:t>⋯,</m:t>
                          </m:r>
                          <m:r>
                            <a:rPr lang="fr-FR" altLang="zh-CN" sz="3600" i="1">
                              <a:solidFill>
                                <a:schemeClr val="accent1">
                                  <a:lumMod val="60000"/>
                                  <a:lumOff val="40000"/>
                                </a:schemeClr>
                              </a:solidFill>
                              <a:latin typeface="Cambria Math" panose="02040503050406030204" pitchFamily="18" charset="0"/>
                            </a:rPr>
                            <m:t> </m:t>
                          </m:r>
                          <m:r>
                            <a:rPr lang="fr-FR" altLang="zh-CN" sz="3600" i="1">
                              <a:solidFill>
                                <a:schemeClr val="accent1">
                                  <a:lumMod val="60000"/>
                                  <a:lumOff val="40000"/>
                                </a:schemeClr>
                              </a:solidFill>
                              <a:latin typeface="Cambria Math" panose="02040503050406030204" pitchFamily="18" charset="0"/>
                            </a:rPr>
                            <m:t>𝑥</m:t>
                          </m:r>
                          <m:r>
                            <a:rPr lang="fr-FR" altLang="zh-CN" sz="3600" i="1">
                              <a:solidFill>
                                <a:schemeClr val="accent1">
                                  <a:lumMod val="60000"/>
                                  <a:lumOff val="40000"/>
                                </a:schemeClr>
                              </a:solidFill>
                              <a:latin typeface="Cambria Math" panose="02040503050406030204" pitchFamily="18" charset="0"/>
                            </a:rPr>
                            <m:t>, </m:t>
                          </m:r>
                          <m:r>
                            <a:rPr lang="fr-FR" altLang="zh-CN" sz="3600" i="1">
                              <a:solidFill>
                                <a:schemeClr val="accent1">
                                  <a:lumMod val="60000"/>
                                  <a:lumOff val="40000"/>
                                </a:schemeClr>
                              </a:solidFill>
                              <a:latin typeface="Cambria Math" panose="02040503050406030204" pitchFamily="18" charset="0"/>
                            </a:rPr>
                            <m:t>𝑡</m:t>
                          </m:r>
                        </m:e>
                      </m:d>
                    </m:oMath>
                  </m:oMathPara>
                </a14:m>
                <a:endParaRPr lang="en-US" altLang="zh-CN" dirty="0"/>
              </a:p>
            </p:txBody>
          </p:sp>
        </mc:Choice>
        <mc:Fallback xmlns="">
          <p:sp>
            <p:nvSpPr>
              <p:cNvPr id="9" name="内容占位符 2">
                <a:extLst>
                  <a:ext uri="{FF2B5EF4-FFF2-40B4-BE49-F238E27FC236}">
                    <a16:creationId xmlns:a16="http://schemas.microsoft.com/office/drawing/2014/main" id="{427F775E-609F-0A0C-0E48-A6066A745D36}"/>
                  </a:ext>
                </a:extLst>
              </p:cNvPr>
              <p:cNvSpPr txBox="1">
                <a:spLocks noRot="1" noChangeAspect="1" noMove="1" noResize="1" noEditPoints="1" noAdjustHandles="1" noChangeArrowheads="1" noChangeShapeType="1" noTextEdit="1"/>
              </p:cNvSpPr>
              <p:nvPr/>
            </p:nvSpPr>
            <p:spPr>
              <a:xfrm>
                <a:off x="838200" y="3276055"/>
                <a:ext cx="10515600" cy="1106164"/>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3A6D83C-7D02-A220-4791-98841BBA4F3F}"/>
              </a:ext>
            </a:extLst>
          </p:cNvPr>
          <p:cNvSpPr txBox="1"/>
          <p:nvPr/>
        </p:nvSpPr>
        <p:spPr>
          <a:xfrm>
            <a:off x="3700732" y="4349869"/>
            <a:ext cx="6901132" cy="430887"/>
          </a:xfrm>
          <a:prstGeom prst="rect">
            <a:avLst/>
          </a:prstGeom>
          <a:noFill/>
        </p:spPr>
        <p:txBody>
          <a:bodyPr wrap="square" rtlCol="0">
            <a:spAutoFit/>
          </a:bodyPr>
          <a:lstStyle/>
          <a:p>
            <a:pPr algn="ctr"/>
            <a:r>
              <a:rPr lang="en-US" altLang="zh-CN" sz="2200" i="1" dirty="0">
                <a:solidFill>
                  <a:schemeClr val="tx1">
                    <a:lumMod val="50000"/>
                    <a:lumOff val="50000"/>
                  </a:schemeClr>
                </a:solidFill>
              </a:rPr>
              <a:t>dynamics / forcing term / spatial operator</a:t>
            </a:r>
            <a:endParaRPr lang="en-US" sz="2200" dirty="0"/>
          </a:p>
        </p:txBody>
      </p:sp>
      <p:sp>
        <p:nvSpPr>
          <p:cNvPr id="4" name="TextBox 3">
            <a:extLst>
              <a:ext uri="{FF2B5EF4-FFF2-40B4-BE49-F238E27FC236}">
                <a16:creationId xmlns:a16="http://schemas.microsoft.com/office/drawing/2014/main" id="{E6EEBB20-285E-91A9-09C3-4C0DF670B803}"/>
              </a:ext>
            </a:extLst>
          </p:cNvPr>
          <p:cNvSpPr txBox="1"/>
          <p:nvPr/>
        </p:nvSpPr>
        <p:spPr>
          <a:xfrm>
            <a:off x="1281741" y="2792628"/>
            <a:ext cx="2070339" cy="769441"/>
          </a:xfrm>
          <a:prstGeom prst="rect">
            <a:avLst/>
          </a:prstGeom>
          <a:noFill/>
        </p:spPr>
        <p:txBody>
          <a:bodyPr wrap="square" rtlCol="0">
            <a:spAutoFit/>
          </a:bodyPr>
          <a:lstStyle/>
          <a:p>
            <a:r>
              <a:rPr lang="en-US" altLang="zh-CN" sz="2200" i="1" dirty="0">
                <a:solidFill>
                  <a:schemeClr val="tx1">
                    <a:lumMod val="50000"/>
                    <a:lumOff val="50000"/>
                  </a:schemeClr>
                </a:solidFill>
              </a:rPr>
              <a:t>spatial-temporal</a:t>
            </a:r>
            <a:endParaRPr lang="en-US" sz="2200" dirty="0"/>
          </a:p>
        </p:txBody>
      </p:sp>
      <p:sp>
        <p:nvSpPr>
          <p:cNvPr id="5" name="TextBox 4">
            <a:extLst>
              <a:ext uri="{FF2B5EF4-FFF2-40B4-BE49-F238E27FC236}">
                <a16:creationId xmlns:a16="http://schemas.microsoft.com/office/drawing/2014/main" id="{7D3A984B-B9D0-A007-D1D6-BC6742BBCDE5}"/>
              </a:ext>
            </a:extLst>
          </p:cNvPr>
          <p:cNvSpPr txBox="1"/>
          <p:nvPr/>
        </p:nvSpPr>
        <p:spPr>
          <a:xfrm>
            <a:off x="1163486" y="4349870"/>
            <a:ext cx="2306847" cy="430887"/>
          </a:xfrm>
          <a:prstGeom prst="rect">
            <a:avLst/>
          </a:prstGeom>
          <a:noFill/>
        </p:spPr>
        <p:txBody>
          <a:bodyPr wrap="square" rtlCol="0">
            <a:spAutoFit/>
          </a:bodyPr>
          <a:lstStyle/>
          <a:p>
            <a:pPr algn="ctr"/>
            <a:r>
              <a:rPr lang="en-US" altLang="zh-CN" sz="2200" i="1" dirty="0">
                <a:solidFill>
                  <a:schemeClr val="tx1">
                    <a:lumMod val="50000"/>
                    <a:lumOff val="50000"/>
                  </a:schemeClr>
                </a:solidFill>
              </a:rPr>
              <a:t>temporal evolution</a:t>
            </a:r>
            <a:endParaRPr lang="en-US" sz="2200" dirty="0"/>
          </a:p>
        </p:txBody>
      </p:sp>
    </p:spTree>
    <p:extLst>
      <p:ext uri="{BB962C8B-B14F-4D97-AF65-F5344CB8AC3E}">
        <p14:creationId xmlns:p14="http://schemas.microsoft.com/office/powerpoint/2010/main" val="28233368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2CF45-66A7-96AB-34F2-2650DF93E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E2ED5-84FB-9DAD-1150-7F13F54CACD7}"/>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Model the Operator</a:t>
            </a:r>
            <a:endParaRPr lang="en-US"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088CE4D-54B9-896D-F11C-E37515A068E1}"/>
                  </a:ext>
                </a:extLst>
              </p:cNvPr>
              <p:cNvSpPr txBox="1"/>
              <p:nvPr/>
            </p:nvSpPr>
            <p:spPr>
              <a:xfrm>
                <a:off x="1514661" y="2898150"/>
                <a:ext cx="2680035" cy="818044"/>
              </a:xfrm>
              <a:prstGeom prst="rect">
                <a:avLst/>
              </a:prstGeom>
              <a:noFill/>
            </p:spPr>
            <p:txBody>
              <a:bodyPr wrap="square" lIns="0" tIns="0" rIns="0" bIns="0" rtlCol="0">
                <a:spAutoFit/>
              </a:bodyPr>
              <a:lstStyle/>
              <a:p>
                <a:pPr algn="ctr"/>
                <a14:m>
                  <m:oMathPara xmlns:m="http://schemas.openxmlformats.org/officeDocument/2006/math">
                    <m:oMathParaPr>
                      <m:jc m:val="center"/>
                    </m:oMathParaPr>
                    <m:oMath xmlns:m="http://schemas.openxmlformats.org/officeDocument/2006/math">
                      <m:f>
                        <m:fPr>
                          <m:ctrlPr>
                            <a:rPr lang="zh-CN" altLang="en-US" sz="2800" i="1" smtClean="0">
                              <a:solidFill>
                                <a:schemeClr val="bg1"/>
                              </a:solidFill>
                              <a:latin typeface="Cambria Math" panose="02040503050406030204" pitchFamily="18" charset="0"/>
                            </a:rPr>
                          </m:ctrlPr>
                        </m:fPr>
                        <m:num>
                          <m:r>
                            <a:rPr lang="en-US" altLang="zh-CN" sz="2800" b="0" i="1" smtClean="0">
                              <a:solidFill>
                                <a:schemeClr val="bg1"/>
                              </a:solidFill>
                              <a:latin typeface="Cambria Math" panose="02040503050406030204" pitchFamily="18" charset="0"/>
                            </a:rPr>
                            <m:t>𝑑</m:t>
                          </m:r>
                          <m:r>
                            <a:rPr lang="zh-CN" altLang="en-US" sz="2800" b="1" i="1">
                              <a:solidFill>
                                <a:schemeClr val="bg1"/>
                              </a:solidFill>
                              <a:latin typeface="Cambria Math" panose="02040503050406030204" pitchFamily="18" charset="0"/>
                            </a:rPr>
                            <m:t>𝒖</m:t>
                          </m:r>
                        </m:num>
                        <m:den>
                          <m:r>
                            <a:rPr lang="en-US" altLang="zh-CN" sz="2800" b="0" i="1" smtClean="0">
                              <a:solidFill>
                                <a:schemeClr val="bg1"/>
                              </a:solidFill>
                              <a:latin typeface="Cambria Math" panose="02040503050406030204" pitchFamily="18" charset="0"/>
                            </a:rPr>
                            <m:t>𝑑</m:t>
                          </m:r>
                          <m:r>
                            <a:rPr lang="zh-CN" altLang="en-US" sz="2800" i="1">
                              <a:solidFill>
                                <a:schemeClr val="bg1"/>
                              </a:solidFill>
                              <a:latin typeface="Cambria Math" panose="02040503050406030204" pitchFamily="18" charset="0"/>
                            </a:rPr>
                            <m:t>𝑡</m:t>
                          </m:r>
                        </m:den>
                      </m:f>
                      <m:r>
                        <a:rPr lang="en-US" altLang="zh-CN" sz="2800" b="0" i="1" smtClean="0">
                          <a:solidFill>
                            <a:schemeClr val="bg1"/>
                          </a:solidFill>
                          <a:latin typeface="Cambria Math" panose="02040503050406030204" pitchFamily="18" charset="0"/>
                        </a:rPr>
                        <m:t>=</m:t>
                      </m:r>
                      <m:r>
                        <a:rPr lang="en-US" altLang="zh-CN" sz="2800" b="0" i="1" smtClean="0">
                          <a:solidFill>
                            <a:schemeClr val="accent1">
                              <a:lumMod val="60000"/>
                              <a:lumOff val="40000"/>
                            </a:schemeClr>
                          </a:solidFill>
                          <a:latin typeface="Cambria Math" panose="02040503050406030204" pitchFamily="18" charset="0"/>
                        </a:rPr>
                        <m:t>𝑓</m:t>
                      </m:r>
                      <m:r>
                        <a:rPr lang="en-US" altLang="zh-CN" sz="2800" b="0" i="1" smtClean="0">
                          <a:solidFill>
                            <a:schemeClr val="bg1"/>
                          </a:solidFill>
                          <a:latin typeface="Cambria Math" panose="02040503050406030204" pitchFamily="18" charset="0"/>
                        </a:rPr>
                        <m:t>(</m:t>
                      </m:r>
                      <m:r>
                        <a:rPr lang="en-US" altLang="zh-CN" sz="2800" b="1" i="1" smtClean="0">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oMath>
                  </m:oMathPara>
                </a14:m>
                <a:endParaRPr lang="zh-CN" altLang="en-US" sz="2800" dirty="0">
                  <a:solidFill>
                    <a:schemeClr val="bg1"/>
                  </a:solidFill>
                </a:endParaRPr>
              </a:p>
            </p:txBody>
          </p:sp>
        </mc:Choice>
        <mc:Fallback xmlns="">
          <p:sp>
            <p:nvSpPr>
              <p:cNvPr id="3" name="文本框 2">
                <a:extLst>
                  <a:ext uri="{FF2B5EF4-FFF2-40B4-BE49-F238E27FC236}">
                    <a16:creationId xmlns:a16="http://schemas.microsoft.com/office/drawing/2014/main" id="{9088CE4D-54B9-896D-F11C-E37515A068E1}"/>
                  </a:ext>
                </a:extLst>
              </p:cNvPr>
              <p:cNvSpPr txBox="1">
                <a:spLocks noRot="1" noChangeAspect="1" noMove="1" noResize="1" noEditPoints="1" noAdjustHandles="1" noChangeArrowheads="1" noChangeShapeType="1" noTextEdit="1"/>
              </p:cNvSpPr>
              <p:nvPr/>
            </p:nvSpPr>
            <p:spPr>
              <a:xfrm>
                <a:off x="1514661" y="2898150"/>
                <a:ext cx="2680035" cy="818044"/>
              </a:xfrm>
              <a:prstGeom prst="rect">
                <a:avLst/>
              </a:prstGeom>
              <a:blipFill>
                <a:blip r:embed="rId3"/>
                <a:stretch>
                  <a:fillRect/>
                </a:stretch>
              </a:blipFill>
            </p:spPr>
            <p:txBody>
              <a:bodyPr/>
              <a:lstStyle/>
              <a:p>
                <a:r>
                  <a:rPr lang="en-US">
                    <a:noFill/>
                  </a:rPr>
                  <a:t> </a:t>
                </a:r>
              </a:p>
            </p:txBody>
          </p:sp>
        </mc:Fallback>
      </mc:AlternateContent>
      <p:sp>
        <p:nvSpPr>
          <p:cNvPr id="22" name="文本框 21">
            <a:extLst>
              <a:ext uri="{FF2B5EF4-FFF2-40B4-BE49-F238E27FC236}">
                <a16:creationId xmlns:a16="http://schemas.microsoft.com/office/drawing/2014/main" id="{698E4209-627A-AFC4-3935-34110E7F091B}"/>
              </a:ext>
            </a:extLst>
          </p:cNvPr>
          <p:cNvSpPr txBox="1"/>
          <p:nvPr/>
        </p:nvSpPr>
        <p:spPr>
          <a:xfrm>
            <a:off x="1693779" y="3931637"/>
            <a:ext cx="2201018" cy="646331"/>
          </a:xfrm>
          <a:prstGeom prst="rect">
            <a:avLst/>
          </a:prstGeom>
          <a:noFill/>
        </p:spPr>
        <p:txBody>
          <a:bodyPr wrap="square">
            <a:spAutoFit/>
          </a:bodyPr>
          <a:lstStyle/>
          <a:p>
            <a:pPr algn="ctr"/>
            <a:r>
              <a:rPr lang="en-US" altLang="zh-CN" i="1" dirty="0">
                <a:solidFill>
                  <a:schemeClr val="tx1">
                    <a:lumMod val="50000"/>
                    <a:lumOff val="50000"/>
                  </a:schemeClr>
                </a:solidFill>
              </a:rPr>
              <a:t>infinite-dimensional</a:t>
            </a:r>
            <a:r>
              <a:rPr lang="en-US" altLang="zh-CN" sz="1800" i="1" dirty="0">
                <a:solidFill>
                  <a:schemeClr val="tx1">
                    <a:lumMod val="50000"/>
                    <a:lumOff val="50000"/>
                  </a:schemeClr>
                </a:solidFill>
                <a:effectLst/>
              </a:rPr>
              <a:t> nonlinear operator</a:t>
            </a:r>
            <a:endParaRPr lang="zh-CN" altLang="en-US" i="1" dirty="0">
              <a:solidFill>
                <a:schemeClr val="tx1">
                  <a:lumMod val="50000"/>
                  <a:lumOff val="50000"/>
                </a:schemeClr>
              </a:solidFill>
            </a:endParaRPr>
          </a:p>
        </p:txBody>
      </p:sp>
      <p:sp>
        <p:nvSpPr>
          <p:cNvPr id="26" name="箭头: 右 25">
            <a:extLst>
              <a:ext uri="{FF2B5EF4-FFF2-40B4-BE49-F238E27FC236}">
                <a16:creationId xmlns:a16="http://schemas.microsoft.com/office/drawing/2014/main" id="{1B44A030-E98B-C9FF-64F0-26305BC8E2E6}"/>
              </a:ext>
            </a:extLst>
          </p:cNvPr>
          <p:cNvSpPr/>
          <p:nvPr/>
        </p:nvSpPr>
        <p:spPr>
          <a:xfrm>
            <a:off x="4291040" y="3363197"/>
            <a:ext cx="3129775" cy="159418"/>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9475BCC-E9AD-F49E-C41B-AE55A4B50665}"/>
                  </a:ext>
                </a:extLst>
              </p:cNvPr>
              <p:cNvSpPr txBox="1"/>
              <p:nvPr/>
            </p:nvSpPr>
            <p:spPr>
              <a:xfrm>
                <a:off x="7782567" y="3147753"/>
                <a:ext cx="1970025"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2800" b="1" i="1" smtClean="0">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𝑡</m:t>
                      </m:r>
                      <m:r>
                        <a:rPr lang="en-US" altLang="zh-CN" sz="2800" b="0" i="1" smtClean="0">
                          <a:solidFill>
                            <a:schemeClr val="bg1"/>
                          </a:solidFill>
                          <a:latin typeface="Cambria Math" panose="02040503050406030204" pitchFamily="18" charset="0"/>
                        </a:rPr>
                        <m:t>)=</m:t>
                      </m:r>
                      <m:sSub>
                        <m:sSubPr>
                          <m:ctrlPr>
                            <a:rPr lang="en-US" altLang="zh-CN" sz="2800" i="1" smtClean="0">
                              <a:solidFill>
                                <a:schemeClr val="accent1">
                                  <a:lumMod val="60000"/>
                                  <a:lumOff val="40000"/>
                                </a:schemeClr>
                              </a:solidFill>
                              <a:latin typeface="Cambria Math" panose="02040503050406030204" pitchFamily="18" charset="0"/>
                            </a:rPr>
                          </m:ctrlPr>
                        </m:sSubPr>
                        <m:e>
                          <m:r>
                            <a:rPr lang="az-Cyrl-AZ" altLang="zh-CN" sz="2800" i="1">
                              <a:solidFill>
                                <a:schemeClr val="accent1">
                                  <a:lumMod val="60000"/>
                                  <a:lumOff val="40000"/>
                                </a:schemeClr>
                              </a:solidFill>
                              <a:latin typeface="Cambria Math" panose="02040503050406030204" pitchFamily="18" charset="0"/>
                            </a:rPr>
                            <m:t>К</m:t>
                          </m:r>
                        </m:e>
                        <m:sub>
                          <m:r>
                            <a:rPr lang="en-US" altLang="zh-CN" sz="2800" i="1">
                              <a:solidFill>
                                <a:schemeClr val="accent1">
                                  <a:lumMod val="60000"/>
                                  <a:lumOff val="40000"/>
                                </a:schemeClr>
                              </a:solidFill>
                              <a:latin typeface="Cambria Math" panose="02040503050406030204" pitchFamily="18" charset="0"/>
                            </a:rPr>
                            <m:t>𝑡</m:t>
                          </m:r>
                        </m:sub>
                      </m:sSub>
                      <m:sSub>
                        <m:sSubPr>
                          <m:ctrlPr>
                            <a:rPr lang="en-US" altLang="zh-CN" sz="2800" b="1" i="1" smtClean="0">
                              <a:solidFill>
                                <a:schemeClr val="bg1"/>
                              </a:solidFill>
                              <a:latin typeface="Cambria Math" panose="02040503050406030204" pitchFamily="18" charset="0"/>
                            </a:rPr>
                          </m:ctrlPr>
                        </m:sSubPr>
                        <m:e>
                          <m:r>
                            <a:rPr lang="en-US" altLang="zh-CN" sz="2800" b="1" i="1" smtClean="0">
                              <a:solidFill>
                                <a:schemeClr val="bg1"/>
                              </a:solidFill>
                              <a:latin typeface="Cambria Math" panose="02040503050406030204" pitchFamily="18" charset="0"/>
                            </a:rPr>
                            <m:t>𝒖</m:t>
                          </m:r>
                        </m:e>
                        <m:sub>
                          <m:r>
                            <a:rPr lang="en-US" altLang="zh-CN" sz="2800" b="1" i="1" smtClean="0">
                              <a:solidFill>
                                <a:schemeClr val="bg1"/>
                              </a:solidFill>
                              <a:latin typeface="Cambria Math" panose="02040503050406030204" pitchFamily="18" charset="0"/>
                            </a:rPr>
                            <m:t>𝟎</m:t>
                          </m:r>
                        </m:sub>
                      </m:sSub>
                    </m:oMath>
                  </m:oMathPara>
                </a14:m>
                <a:endParaRPr lang="en-US" altLang="zh-CN" sz="2800" b="0" dirty="0">
                  <a:solidFill>
                    <a:schemeClr val="bg1"/>
                  </a:solidFill>
                </a:endParaRPr>
              </a:p>
            </p:txBody>
          </p:sp>
        </mc:Choice>
        <mc:Fallback xmlns="">
          <p:sp>
            <p:nvSpPr>
              <p:cNvPr id="13" name="文本框 12">
                <a:extLst>
                  <a:ext uri="{FF2B5EF4-FFF2-40B4-BE49-F238E27FC236}">
                    <a16:creationId xmlns:a16="http://schemas.microsoft.com/office/drawing/2014/main" id="{D9475BCC-E9AD-F49E-C41B-AE55A4B50665}"/>
                  </a:ext>
                </a:extLst>
              </p:cNvPr>
              <p:cNvSpPr txBox="1">
                <a:spLocks noRot="1" noChangeAspect="1" noMove="1" noResize="1" noEditPoints="1" noAdjustHandles="1" noChangeArrowheads="1" noChangeShapeType="1" noTextEdit="1"/>
              </p:cNvSpPr>
              <p:nvPr/>
            </p:nvSpPr>
            <p:spPr>
              <a:xfrm>
                <a:off x="7782567" y="3147753"/>
                <a:ext cx="1970025" cy="430887"/>
              </a:xfrm>
              <a:prstGeom prst="rect">
                <a:avLst/>
              </a:prstGeom>
              <a:blipFill>
                <a:blip r:embed="rId4"/>
                <a:stretch>
                  <a:fillRect/>
                </a:stretch>
              </a:blipFill>
            </p:spPr>
            <p:txBody>
              <a:bodyPr/>
              <a:lstStyle/>
              <a:p>
                <a:r>
                  <a:rPr lang="en-US">
                    <a:noFill/>
                  </a:rPr>
                  <a:t> </a:t>
                </a:r>
              </a:p>
            </p:txBody>
          </p:sp>
        </mc:Fallback>
      </mc:AlternateContent>
      <p:sp>
        <p:nvSpPr>
          <p:cNvPr id="7" name="文本框 21">
            <a:extLst>
              <a:ext uri="{FF2B5EF4-FFF2-40B4-BE49-F238E27FC236}">
                <a16:creationId xmlns:a16="http://schemas.microsoft.com/office/drawing/2014/main" id="{E648A008-F045-85BB-155F-AA07747D5321}"/>
              </a:ext>
            </a:extLst>
          </p:cNvPr>
          <p:cNvSpPr txBox="1"/>
          <p:nvPr/>
        </p:nvSpPr>
        <p:spPr>
          <a:xfrm>
            <a:off x="4755418" y="2993864"/>
            <a:ext cx="2201018" cy="369332"/>
          </a:xfrm>
          <a:prstGeom prst="rect">
            <a:avLst/>
          </a:prstGeom>
          <a:noFill/>
        </p:spPr>
        <p:txBody>
          <a:bodyPr wrap="square">
            <a:spAutoFit/>
          </a:bodyPr>
          <a:lstStyle/>
          <a:p>
            <a:pPr algn="ctr"/>
            <a:r>
              <a:rPr lang="en-US" altLang="zh-CN" i="1" dirty="0">
                <a:solidFill>
                  <a:schemeClr val="tx2">
                    <a:lumMod val="50000"/>
                    <a:lumOff val="50000"/>
                  </a:schemeClr>
                </a:solidFill>
              </a:rPr>
              <a:t>Koopman Theory</a:t>
            </a:r>
            <a:endParaRPr lang="zh-CN" altLang="en-US" i="1" dirty="0">
              <a:solidFill>
                <a:schemeClr val="tx2">
                  <a:lumMod val="50000"/>
                  <a:lumOff val="50000"/>
                </a:schemeClr>
              </a:solidFill>
            </a:endParaRPr>
          </a:p>
        </p:txBody>
      </p:sp>
      <p:sp>
        <p:nvSpPr>
          <p:cNvPr id="4" name="文本框 21">
            <a:extLst>
              <a:ext uri="{FF2B5EF4-FFF2-40B4-BE49-F238E27FC236}">
                <a16:creationId xmlns:a16="http://schemas.microsoft.com/office/drawing/2014/main" id="{B5FC7DE7-DF94-616A-317A-54EDF6611639}"/>
              </a:ext>
            </a:extLst>
          </p:cNvPr>
          <p:cNvSpPr txBox="1"/>
          <p:nvPr/>
        </p:nvSpPr>
        <p:spPr>
          <a:xfrm>
            <a:off x="7667070" y="3931637"/>
            <a:ext cx="2201018" cy="646331"/>
          </a:xfrm>
          <a:prstGeom prst="rect">
            <a:avLst/>
          </a:prstGeom>
          <a:noFill/>
        </p:spPr>
        <p:txBody>
          <a:bodyPr wrap="square">
            <a:spAutoFit/>
          </a:bodyPr>
          <a:lstStyle/>
          <a:p>
            <a:pPr algn="ctr"/>
            <a:r>
              <a:rPr lang="en-US" altLang="zh-CN" i="1" dirty="0">
                <a:solidFill>
                  <a:schemeClr val="tx1">
                    <a:lumMod val="50000"/>
                    <a:lumOff val="50000"/>
                  </a:schemeClr>
                </a:solidFill>
              </a:rPr>
              <a:t>infinite-dimensional</a:t>
            </a:r>
            <a:r>
              <a:rPr lang="en-US" altLang="zh-CN" sz="1800" i="1" dirty="0">
                <a:solidFill>
                  <a:schemeClr val="tx1">
                    <a:lumMod val="50000"/>
                    <a:lumOff val="50000"/>
                  </a:schemeClr>
                </a:solidFill>
                <a:effectLst/>
              </a:rPr>
              <a:t> linear operator</a:t>
            </a:r>
            <a:endParaRPr lang="zh-CN" altLang="en-US" i="1" dirty="0">
              <a:solidFill>
                <a:schemeClr val="tx1">
                  <a:lumMod val="50000"/>
                  <a:lumOff val="50000"/>
                </a:schemeClr>
              </a:solidFill>
            </a:endParaRPr>
          </a:p>
        </p:txBody>
      </p:sp>
    </p:spTree>
    <p:extLst>
      <p:ext uri="{BB962C8B-B14F-4D97-AF65-F5344CB8AC3E}">
        <p14:creationId xmlns:p14="http://schemas.microsoft.com/office/powerpoint/2010/main" val="36808739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animBg="1"/>
      <p:bldP spid="13" grpId="0"/>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EF09D-D409-AA76-D915-BAFEAEB5E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97B67-3104-277B-505F-CFEED2AEC736}"/>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Model the Operator</a:t>
            </a:r>
            <a:endParaRPr lang="en-US" dirty="0"/>
          </a:p>
        </p:txBody>
      </p:sp>
      <p:sp>
        <p:nvSpPr>
          <p:cNvPr id="22" name="文本框 21">
            <a:extLst>
              <a:ext uri="{FF2B5EF4-FFF2-40B4-BE49-F238E27FC236}">
                <a16:creationId xmlns:a16="http://schemas.microsoft.com/office/drawing/2014/main" id="{DF615EC4-ED2B-04DB-1971-0C4394B5D320}"/>
              </a:ext>
            </a:extLst>
          </p:cNvPr>
          <p:cNvSpPr txBox="1"/>
          <p:nvPr/>
        </p:nvSpPr>
        <p:spPr>
          <a:xfrm>
            <a:off x="1693779" y="3931637"/>
            <a:ext cx="2201018" cy="646331"/>
          </a:xfrm>
          <a:prstGeom prst="rect">
            <a:avLst/>
          </a:prstGeom>
          <a:noFill/>
        </p:spPr>
        <p:txBody>
          <a:bodyPr wrap="square">
            <a:spAutoFit/>
          </a:bodyPr>
          <a:lstStyle/>
          <a:p>
            <a:pPr algn="ctr"/>
            <a:r>
              <a:rPr lang="en-US" altLang="zh-CN" i="1" dirty="0">
                <a:solidFill>
                  <a:schemeClr val="tx1">
                    <a:lumMod val="50000"/>
                    <a:lumOff val="50000"/>
                  </a:schemeClr>
                </a:solidFill>
              </a:rPr>
              <a:t>infinite-dimensional</a:t>
            </a:r>
            <a:r>
              <a:rPr lang="en-US" altLang="zh-CN" sz="1800" i="1" dirty="0">
                <a:solidFill>
                  <a:schemeClr val="tx1">
                    <a:lumMod val="50000"/>
                    <a:lumOff val="50000"/>
                  </a:schemeClr>
                </a:solidFill>
                <a:effectLst/>
              </a:rPr>
              <a:t> linear operator</a:t>
            </a:r>
            <a:endParaRPr lang="zh-CN" altLang="en-US" i="1" dirty="0">
              <a:solidFill>
                <a:schemeClr val="tx1">
                  <a:lumMod val="50000"/>
                  <a:lumOff val="50000"/>
                </a:schemeClr>
              </a:solidFill>
            </a:endParaRPr>
          </a:p>
        </p:txBody>
      </p:sp>
      <p:sp>
        <p:nvSpPr>
          <p:cNvPr id="26" name="箭头: 右 25">
            <a:extLst>
              <a:ext uri="{FF2B5EF4-FFF2-40B4-BE49-F238E27FC236}">
                <a16:creationId xmlns:a16="http://schemas.microsoft.com/office/drawing/2014/main" id="{1AA68E14-68B5-FDE8-895D-9EC4B0D5F1AF}"/>
              </a:ext>
            </a:extLst>
          </p:cNvPr>
          <p:cNvSpPr/>
          <p:nvPr/>
        </p:nvSpPr>
        <p:spPr>
          <a:xfrm>
            <a:off x="4291040" y="3363197"/>
            <a:ext cx="3129775" cy="159418"/>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F801E17-0C9A-B121-09A5-A5B6661B7348}"/>
                  </a:ext>
                </a:extLst>
              </p:cNvPr>
              <p:cNvSpPr txBox="1"/>
              <p:nvPr/>
            </p:nvSpPr>
            <p:spPr>
              <a:xfrm>
                <a:off x="7782567" y="3147753"/>
                <a:ext cx="1970025"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2800" b="1" i="1" smtClean="0">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𝑡</m:t>
                      </m:r>
                      <m:r>
                        <a:rPr lang="en-US" altLang="zh-CN" sz="2800" b="0" i="1" smtClean="0">
                          <a:solidFill>
                            <a:schemeClr val="bg1"/>
                          </a:solidFill>
                          <a:latin typeface="Cambria Math" panose="02040503050406030204" pitchFamily="18" charset="0"/>
                        </a:rPr>
                        <m:t>)=</m:t>
                      </m:r>
                      <m:r>
                        <a:rPr lang="en-US" altLang="zh-CN" sz="2800" b="0" i="1" smtClean="0">
                          <a:solidFill>
                            <a:schemeClr val="tx2">
                              <a:lumMod val="50000"/>
                              <a:lumOff val="50000"/>
                            </a:schemeClr>
                          </a:solidFill>
                          <a:latin typeface="Cambria Math" panose="02040503050406030204" pitchFamily="18" charset="0"/>
                        </a:rPr>
                        <m:t>𝐾</m:t>
                      </m:r>
                      <m:sSub>
                        <m:sSubPr>
                          <m:ctrlPr>
                            <a:rPr lang="en-US" altLang="zh-CN" sz="2800" b="1" i="1" smtClean="0">
                              <a:solidFill>
                                <a:schemeClr val="bg1"/>
                              </a:solidFill>
                              <a:latin typeface="Cambria Math" panose="02040503050406030204" pitchFamily="18" charset="0"/>
                            </a:rPr>
                          </m:ctrlPr>
                        </m:sSubPr>
                        <m:e>
                          <m:r>
                            <a:rPr lang="en-US" altLang="zh-CN" sz="2800" b="1" i="1" smtClean="0">
                              <a:solidFill>
                                <a:schemeClr val="bg1"/>
                              </a:solidFill>
                              <a:latin typeface="Cambria Math" panose="02040503050406030204" pitchFamily="18" charset="0"/>
                            </a:rPr>
                            <m:t>𝒖</m:t>
                          </m:r>
                        </m:e>
                        <m:sub>
                          <m:r>
                            <a:rPr lang="en-US" altLang="zh-CN" sz="2800" b="1" i="1" smtClean="0">
                              <a:solidFill>
                                <a:schemeClr val="bg1"/>
                              </a:solidFill>
                              <a:latin typeface="Cambria Math" panose="02040503050406030204" pitchFamily="18" charset="0"/>
                            </a:rPr>
                            <m:t>𝟎</m:t>
                          </m:r>
                        </m:sub>
                      </m:sSub>
                    </m:oMath>
                  </m:oMathPara>
                </a14:m>
                <a:endParaRPr lang="en-US" altLang="zh-CN" sz="2800" b="0" dirty="0">
                  <a:solidFill>
                    <a:schemeClr val="bg1"/>
                  </a:solidFill>
                </a:endParaRPr>
              </a:p>
            </p:txBody>
          </p:sp>
        </mc:Choice>
        <mc:Fallback xmlns="">
          <p:sp>
            <p:nvSpPr>
              <p:cNvPr id="13" name="文本框 12">
                <a:extLst>
                  <a:ext uri="{FF2B5EF4-FFF2-40B4-BE49-F238E27FC236}">
                    <a16:creationId xmlns:a16="http://schemas.microsoft.com/office/drawing/2014/main" id="{1F801E17-0C9A-B121-09A5-A5B6661B7348}"/>
                  </a:ext>
                </a:extLst>
              </p:cNvPr>
              <p:cNvSpPr txBox="1">
                <a:spLocks noRot="1" noChangeAspect="1" noMove="1" noResize="1" noEditPoints="1" noAdjustHandles="1" noChangeArrowheads="1" noChangeShapeType="1" noTextEdit="1"/>
              </p:cNvSpPr>
              <p:nvPr/>
            </p:nvSpPr>
            <p:spPr>
              <a:xfrm>
                <a:off x="7782567" y="3147753"/>
                <a:ext cx="1970025" cy="430887"/>
              </a:xfrm>
              <a:prstGeom prst="rect">
                <a:avLst/>
              </a:prstGeom>
              <a:blipFill>
                <a:blip r:embed="rId3"/>
                <a:stretch>
                  <a:fillRect/>
                </a:stretch>
              </a:blipFill>
            </p:spPr>
            <p:txBody>
              <a:bodyPr/>
              <a:lstStyle/>
              <a:p>
                <a:r>
                  <a:rPr lang="en-US">
                    <a:noFill/>
                  </a:rPr>
                  <a:t> </a:t>
                </a:r>
              </a:p>
            </p:txBody>
          </p:sp>
        </mc:Fallback>
      </mc:AlternateContent>
      <p:sp>
        <p:nvSpPr>
          <p:cNvPr id="7" name="文本框 21">
            <a:extLst>
              <a:ext uri="{FF2B5EF4-FFF2-40B4-BE49-F238E27FC236}">
                <a16:creationId xmlns:a16="http://schemas.microsoft.com/office/drawing/2014/main" id="{CF6278DD-9E9E-ACC8-E698-7BC4C7C198F9}"/>
              </a:ext>
            </a:extLst>
          </p:cNvPr>
          <p:cNvSpPr txBox="1"/>
          <p:nvPr/>
        </p:nvSpPr>
        <p:spPr>
          <a:xfrm>
            <a:off x="4437812" y="2993864"/>
            <a:ext cx="2836229" cy="369332"/>
          </a:xfrm>
          <a:prstGeom prst="rect">
            <a:avLst/>
          </a:prstGeom>
          <a:noFill/>
        </p:spPr>
        <p:txBody>
          <a:bodyPr wrap="square">
            <a:spAutoFit/>
          </a:bodyPr>
          <a:lstStyle/>
          <a:p>
            <a:pPr algn="ctr"/>
            <a:r>
              <a:rPr lang="en-US" altLang="zh-CN" i="1" dirty="0">
                <a:solidFill>
                  <a:schemeClr val="tx2">
                    <a:lumMod val="50000"/>
                    <a:lumOff val="50000"/>
                  </a:schemeClr>
                </a:solidFill>
              </a:rPr>
              <a:t>Discretization</a:t>
            </a:r>
            <a:endParaRPr lang="zh-CN" altLang="en-US" i="1" dirty="0">
              <a:solidFill>
                <a:schemeClr val="tx2">
                  <a:lumMod val="50000"/>
                  <a:lumOff val="50000"/>
                </a:schemeClr>
              </a:solidFill>
            </a:endParaRPr>
          </a:p>
        </p:txBody>
      </p:sp>
      <mc:AlternateContent xmlns:mc="http://schemas.openxmlformats.org/markup-compatibility/2006" xmlns:a14="http://schemas.microsoft.com/office/drawing/2010/main">
        <mc:Choice Requires="a14">
          <p:sp>
            <p:nvSpPr>
              <p:cNvPr id="4" name="文本框 12">
                <a:extLst>
                  <a:ext uri="{FF2B5EF4-FFF2-40B4-BE49-F238E27FC236}">
                    <a16:creationId xmlns:a16="http://schemas.microsoft.com/office/drawing/2014/main" id="{8F65DDA8-651B-C242-776A-18DD47C7C6E2}"/>
                  </a:ext>
                </a:extLst>
              </p:cNvPr>
              <p:cNvSpPr txBox="1"/>
              <p:nvPr/>
            </p:nvSpPr>
            <p:spPr>
              <a:xfrm>
                <a:off x="1856636" y="3227462"/>
                <a:ext cx="1970025"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US" altLang="zh-CN" sz="2800" b="1" i="1" smtClean="0">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𝑡</m:t>
                      </m:r>
                      <m:r>
                        <a:rPr lang="en-US" altLang="zh-CN" sz="2800" b="0" i="1" smtClean="0">
                          <a:solidFill>
                            <a:schemeClr val="bg1"/>
                          </a:solidFill>
                          <a:latin typeface="Cambria Math" panose="02040503050406030204" pitchFamily="18" charset="0"/>
                        </a:rPr>
                        <m:t>)=</m:t>
                      </m:r>
                      <m:sSub>
                        <m:sSubPr>
                          <m:ctrlPr>
                            <a:rPr lang="en-US" altLang="zh-CN" sz="2800" i="1" smtClean="0">
                              <a:solidFill>
                                <a:schemeClr val="tx2">
                                  <a:lumMod val="50000"/>
                                  <a:lumOff val="50000"/>
                                </a:schemeClr>
                              </a:solidFill>
                              <a:latin typeface="Cambria Math" panose="02040503050406030204" pitchFamily="18" charset="0"/>
                            </a:rPr>
                          </m:ctrlPr>
                        </m:sSubPr>
                        <m:e>
                          <m:r>
                            <a:rPr lang="az-Cyrl-AZ" altLang="zh-CN" sz="2800" i="1">
                              <a:solidFill>
                                <a:schemeClr val="tx2">
                                  <a:lumMod val="50000"/>
                                  <a:lumOff val="50000"/>
                                </a:schemeClr>
                              </a:solidFill>
                              <a:latin typeface="Cambria Math" panose="02040503050406030204" pitchFamily="18" charset="0"/>
                            </a:rPr>
                            <m:t>К</m:t>
                          </m:r>
                        </m:e>
                        <m:sub>
                          <m:r>
                            <a:rPr lang="en-US" altLang="zh-CN" sz="2800" i="1">
                              <a:solidFill>
                                <a:schemeClr val="tx2">
                                  <a:lumMod val="50000"/>
                                  <a:lumOff val="50000"/>
                                </a:schemeClr>
                              </a:solidFill>
                              <a:latin typeface="Cambria Math" panose="02040503050406030204" pitchFamily="18" charset="0"/>
                            </a:rPr>
                            <m:t>𝑡</m:t>
                          </m:r>
                        </m:sub>
                      </m:sSub>
                      <m:sSub>
                        <m:sSubPr>
                          <m:ctrlPr>
                            <a:rPr lang="en-US" altLang="zh-CN" sz="2800" b="1" i="1" smtClean="0">
                              <a:solidFill>
                                <a:schemeClr val="bg1"/>
                              </a:solidFill>
                              <a:latin typeface="Cambria Math" panose="02040503050406030204" pitchFamily="18" charset="0"/>
                            </a:rPr>
                          </m:ctrlPr>
                        </m:sSubPr>
                        <m:e>
                          <m:r>
                            <a:rPr lang="en-US" altLang="zh-CN" sz="2800" b="1" i="1" smtClean="0">
                              <a:solidFill>
                                <a:schemeClr val="bg1"/>
                              </a:solidFill>
                              <a:latin typeface="Cambria Math" panose="02040503050406030204" pitchFamily="18" charset="0"/>
                            </a:rPr>
                            <m:t>𝒖</m:t>
                          </m:r>
                        </m:e>
                        <m:sub>
                          <m:r>
                            <a:rPr lang="en-US" altLang="zh-CN" sz="2800" b="1" i="1" smtClean="0">
                              <a:solidFill>
                                <a:schemeClr val="bg1"/>
                              </a:solidFill>
                              <a:latin typeface="Cambria Math" panose="02040503050406030204" pitchFamily="18" charset="0"/>
                            </a:rPr>
                            <m:t>𝟎</m:t>
                          </m:r>
                        </m:sub>
                      </m:sSub>
                    </m:oMath>
                  </m:oMathPara>
                </a14:m>
                <a:endParaRPr lang="en-US" altLang="zh-CN" sz="2800" b="0" dirty="0">
                  <a:solidFill>
                    <a:schemeClr val="bg1"/>
                  </a:solidFill>
                </a:endParaRPr>
              </a:p>
            </p:txBody>
          </p:sp>
        </mc:Choice>
        <mc:Fallback xmlns="">
          <p:sp>
            <p:nvSpPr>
              <p:cNvPr id="4" name="文本框 12">
                <a:extLst>
                  <a:ext uri="{FF2B5EF4-FFF2-40B4-BE49-F238E27FC236}">
                    <a16:creationId xmlns:a16="http://schemas.microsoft.com/office/drawing/2014/main" id="{8F65DDA8-651B-C242-776A-18DD47C7C6E2}"/>
                  </a:ext>
                </a:extLst>
              </p:cNvPr>
              <p:cNvSpPr txBox="1">
                <a:spLocks noRot="1" noChangeAspect="1" noMove="1" noResize="1" noEditPoints="1" noAdjustHandles="1" noChangeArrowheads="1" noChangeShapeType="1" noTextEdit="1"/>
              </p:cNvSpPr>
              <p:nvPr/>
            </p:nvSpPr>
            <p:spPr>
              <a:xfrm>
                <a:off x="1856636" y="3227462"/>
                <a:ext cx="1970025" cy="430887"/>
              </a:xfrm>
              <a:prstGeom prst="rect">
                <a:avLst/>
              </a:prstGeom>
              <a:blipFill>
                <a:blip r:embed="rId4"/>
                <a:stretch>
                  <a:fillRect/>
                </a:stretch>
              </a:blipFill>
            </p:spPr>
            <p:txBody>
              <a:bodyPr/>
              <a:lstStyle/>
              <a:p>
                <a:r>
                  <a:rPr lang="en-US">
                    <a:noFill/>
                  </a:rPr>
                  <a:t> </a:t>
                </a:r>
              </a:p>
            </p:txBody>
          </p:sp>
        </mc:Fallback>
      </mc:AlternateContent>
      <p:sp>
        <p:nvSpPr>
          <p:cNvPr id="5" name="文本框 21">
            <a:extLst>
              <a:ext uri="{FF2B5EF4-FFF2-40B4-BE49-F238E27FC236}">
                <a16:creationId xmlns:a16="http://schemas.microsoft.com/office/drawing/2014/main" id="{E8FEE710-DFB5-128B-C90D-75BCD3A6507F}"/>
              </a:ext>
            </a:extLst>
          </p:cNvPr>
          <p:cNvSpPr txBox="1"/>
          <p:nvPr/>
        </p:nvSpPr>
        <p:spPr>
          <a:xfrm>
            <a:off x="7667070" y="3931637"/>
            <a:ext cx="2201018" cy="646331"/>
          </a:xfrm>
          <a:prstGeom prst="rect">
            <a:avLst/>
          </a:prstGeom>
          <a:noFill/>
        </p:spPr>
        <p:txBody>
          <a:bodyPr wrap="square">
            <a:spAutoFit/>
          </a:bodyPr>
          <a:lstStyle/>
          <a:p>
            <a:pPr algn="ctr"/>
            <a:r>
              <a:rPr lang="en-US" altLang="zh-CN" i="1" dirty="0">
                <a:solidFill>
                  <a:schemeClr val="tx1">
                    <a:lumMod val="50000"/>
                    <a:lumOff val="50000"/>
                  </a:schemeClr>
                </a:solidFill>
              </a:rPr>
              <a:t>finite-dimensional</a:t>
            </a:r>
            <a:r>
              <a:rPr lang="en-US" altLang="zh-CN" sz="1800" i="1" dirty="0">
                <a:solidFill>
                  <a:schemeClr val="tx1">
                    <a:lumMod val="50000"/>
                    <a:lumOff val="50000"/>
                  </a:schemeClr>
                </a:solidFill>
                <a:effectLst/>
              </a:rPr>
              <a:t> linear operator</a:t>
            </a:r>
            <a:endParaRPr lang="zh-CN" altLang="en-US" i="1" dirty="0">
              <a:solidFill>
                <a:schemeClr val="tx1">
                  <a:lumMod val="50000"/>
                  <a:lumOff val="50000"/>
                </a:schemeClr>
              </a:solidFill>
            </a:endParaRPr>
          </a:p>
        </p:txBody>
      </p:sp>
    </p:spTree>
    <p:extLst>
      <p:ext uri="{BB962C8B-B14F-4D97-AF65-F5344CB8AC3E}">
        <p14:creationId xmlns:p14="http://schemas.microsoft.com/office/powerpoint/2010/main" val="28691647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P spid="13" grpId="0"/>
      <p:bldP spid="7"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01FE-9726-3727-436B-78BBABDE69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07D27-6818-3996-4DF8-ED3AADC14325}"/>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Approximate the Operator</a:t>
            </a:r>
            <a:endParaRPr lang="en-US" dirty="0"/>
          </a:p>
        </p:txBody>
      </p:sp>
      <p:grpSp>
        <p:nvGrpSpPr>
          <p:cNvPr id="4" name="Group 3">
            <a:extLst>
              <a:ext uri="{FF2B5EF4-FFF2-40B4-BE49-F238E27FC236}">
                <a16:creationId xmlns:a16="http://schemas.microsoft.com/office/drawing/2014/main" id="{591BD77D-6A9B-AECE-C9E0-56F4CE45DC61}"/>
              </a:ext>
            </a:extLst>
          </p:cNvPr>
          <p:cNvGrpSpPr/>
          <p:nvPr/>
        </p:nvGrpSpPr>
        <p:grpSpPr>
          <a:xfrm>
            <a:off x="2913507" y="2589719"/>
            <a:ext cx="6364984" cy="1054724"/>
            <a:chOff x="3151493" y="1985220"/>
            <a:chExt cx="6364984" cy="1054724"/>
          </a:xfrm>
        </p:grpSpPr>
        <p:sp>
          <p:nvSpPr>
            <p:cNvPr id="5" name="右大括号 13">
              <a:extLst>
                <a:ext uri="{FF2B5EF4-FFF2-40B4-BE49-F238E27FC236}">
                  <a16:creationId xmlns:a16="http://schemas.microsoft.com/office/drawing/2014/main" id="{656B780B-36E8-B835-6FBA-052D2DBEF396}"/>
                </a:ext>
              </a:extLst>
            </p:cNvPr>
            <p:cNvSpPr/>
            <p:nvPr/>
          </p:nvSpPr>
          <p:spPr>
            <a:xfrm rot="5400000" flipH="1">
              <a:off x="6102971" y="169254"/>
              <a:ext cx="179765" cy="4699342"/>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mc:AlternateContent xmlns:mc="http://schemas.openxmlformats.org/markup-compatibility/2006" xmlns:a14="http://schemas.microsoft.com/office/drawing/2010/main">
          <mc:Choice Requires="a14">
            <p:sp>
              <p:nvSpPr>
                <p:cNvPr id="6" name="文本框 16">
                  <a:extLst>
                    <a:ext uri="{FF2B5EF4-FFF2-40B4-BE49-F238E27FC236}">
                      <a16:creationId xmlns:a16="http://schemas.microsoft.com/office/drawing/2014/main" id="{3A658AA0-6A80-53A3-02F2-5EC0DC4F304B}"/>
                    </a:ext>
                  </a:extLst>
                </p:cNvPr>
                <p:cNvSpPr txBox="1"/>
                <p:nvPr/>
              </p:nvSpPr>
              <p:spPr>
                <a:xfrm>
                  <a:off x="5660730" y="1985220"/>
                  <a:ext cx="333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chemeClr val="accent1">
                                <a:lumMod val="60000"/>
                                <a:lumOff val="40000"/>
                              </a:schemeClr>
                            </a:solidFill>
                            <a:latin typeface="Cambria Math" panose="02040503050406030204" pitchFamily="18" charset="0"/>
                          </a:rPr>
                          <m:t>𝑇</m:t>
                        </m:r>
                      </m:oMath>
                    </m:oMathPara>
                  </a14:m>
                  <a:endParaRPr lang="zh-CN" altLang="en-US" dirty="0">
                    <a:solidFill>
                      <a:schemeClr val="bg1"/>
                    </a:solidFill>
                  </a:endParaRPr>
                </a:p>
              </p:txBody>
            </p:sp>
          </mc:Choice>
          <mc:Fallback xmlns="">
            <p:sp>
              <p:nvSpPr>
                <p:cNvPr id="6" name="文本框 16">
                  <a:extLst>
                    <a:ext uri="{FF2B5EF4-FFF2-40B4-BE49-F238E27FC236}">
                      <a16:creationId xmlns:a16="http://schemas.microsoft.com/office/drawing/2014/main" id="{3A658AA0-6A80-53A3-02F2-5EC0DC4F304B}"/>
                    </a:ext>
                  </a:extLst>
                </p:cNvPr>
                <p:cNvSpPr txBox="1">
                  <a:spLocks noRot="1" noChangeAspect="1" noMove="1" noResize="1" noEditPoints="1" noAdjustHandles="1" noChangeArrowheads="1" noChangeShapeType="1" noTextEdit="1"/>
                </p:cNvSpPr>
                <p:nvPr/>
              </p:nvSpPr>
              <p:spPr>
                <a:xfrm>
                  <a:off x="5660730" y="1985220"/>
                  <a:ext cx="333375" cy="369332"/>
                </a:xfrm>
                <a:prstGeom prst="rect">
                  <a:avLst/>
                </a:prstGeom>
                <a:blipFill>
                  <a:blip r:embed="rId3"/>
                  <a:stretch>
                    <a:fillRect/>
                  </a:stretch>
                </a:blipFill>
              </p:spPr>
              <p:txBody>
                <a:bodyPr/>
                <a:lstStyle/>
                <a:p>
                  <a:r>
                    <a:rPr lang="en-US">
                      <a:noFill/>
                    </a:rPr>
                    <a:t> </a:t>
                  </a:r>
                </a:p>
              </p:txBody>
            </p:sp>
          </mc:Fallback>
        </mc:AlternateContent>
        <p:sp>
          <p:nvSpPr>
            <p:cNvPr id="18" name="文本框 17">
              <a:extLst>
                <a:ext uri="{FF2B5EF4-FFF2-40B4-BE49-F238E27FC236}">
                  <a16:creationId xmlns:a16="http://schemas.microsoft.com/office/drawing/2014/main" id="{34FD8760-A9DF-7F82-AA05-3DB7A17EEA7D}"/>
                </a:ext>
              </a:extLst>
            </p:cNvPr>
            <p:cNvSpPr txBox="1"/>
            <p:nvPr/>
          </p:nvSpPr>
          <p:spPr>
            <a:xfrm>
              <a:off x="5887281" y="1985820"/>
              <a:ext cx="980249" cy="369332"/>
            </a:xfrm>
            <a:prstGeom prst="rect">
              <a:avLst/>
            </a:prstGeom>
            <a:noFill/>
          </p:spPr>
          <p:txBody>
            <a:bodyPr wrap="square">
              <a:spAutoFit/>
            </a:bodyPr>
            <a:lstStyle/>
            <a:p>
              <a:r>
                <a:rPr lang="en-US" altLang="zh-CN" dirty="0">
                  <a:solidFill>
                    <a:schemeClr val="bg1"/>
                  </a:solidFill>
                </a:rPr>
                <a:t>Frames</a:t>
              </a:r>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2" name="文本框 3">
                  <a:extLst>
                    <a:ext uri="{FF2B5EF4-FFF2-40B4-BE49-F238E27FC236}">
                      <a16:creationId xmlns:a16="http://schemas.microsoft.com/office/drawing/2014/main" id="{5C1715CA-76E3-2CFA-7292-7988863379E6}"/>
                    </a:ext>
                  </a:extLst>
                </p:cNvPr>
                <p:cNvSpPr txBox="1"/>
                <p:nvPr/>
              </p:nvSpPr>
              <p:spPr>
                <a:xfrm>
                  <a:off x="3151493" y="2609057"/>
                  <a:ext cx="6364984"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800" b="0" i="1" smtClean="0">
                            <a:solidFill>
                              <a:schemeClr val="accent1">
                                <a:lumMod val="60000"/>
                                <a:lumOff val="40000"/>
                              </a:schemeClr>
                            </a:solidFill>
                            <a:latin typeface="Cambria Math" panose="02040503050406030204" pitchFamily="18" charset="0"/>
                          </a:rPr>
                          <m:t>𝑋</m:t>
                        </m:r>
                        <m:r>
                          <a:rPr lang="en-US" altLang="zh-CN" sz="2800" b="0" i="1" smtClean="0">
                            <a:solidFill>
                              <a:schemeClr val="bg1"/>
                            </a:solidFill>
                            <a:latin typeface="Cambria Math" panose="02040503050406030204" pitchFamily="18" charset="0"/>
                          </a:rPr>
                          <m:t>=[</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0</m:t>
                            </m:r>
                          </m:e>
                        </m:d>
                        <m:r>
                          <a:rPr lang="en-CA"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1</m:t>
                            </m:r>
                          </m:e>
                        </m:d>
                        <m:r>
                          <a:rPr lang="en-US"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d>
                          <m:dPr>
                            <m:ctrlPr>
                              <a:rPr lang="en-US" altLang="zh-CN" sz="2800" i="1">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2</m:t>
                            </m:r>
                          </m:e>
                        </m:d>
                        <m:r>
                          <a:rPr lang="en-US" altLang="zh-CN" sz="2800" b="0" i="1" smtClean="0">
                            <a:solidFill>
                              <a:schemeClr val="bg1"/>
                            </a:solidFill>
                            <a:latin typeface="Cambria Math" panose="02040503050406030204" pitchFamily="18" charset="0"/>
                          </a:rPr>
                          <m:t> </m:t>
                        </m:r>
                        <m:r>
                          <a:rPr lang="en-US" altLang="zh-CN" sz="2800" i="1">
                            <a:solidFill>
                              <a:schemeClr val="bg1"/>
                            </a:solidFill>
                            <a:latin typeface="Cambria Math" panose="02040503050406030204" pitchFamily="18" charset="0"/>
                          </a:rPr>
                          <m:t>···</m:t>
                        </m:r>
                        <m:r>
                          <a:rPr lang="en-CA"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𝑇</m:t>
                        </m:r>
                        <m:r>
                          <a:rPr lang="en-US" altLang="zh-CN" sz="2800" b="0" i="1" smtClean="0">
                            <a:solidFill>
                              <a:schemeClr val="bg1"/>
                            </a:solidFill>
                            <a:latin typeface="Cambria Math" panose="02040503050406030204" pitchFamily="18" charset="0"/>
                          </a:rPr>
                          <m:t>−1)]</m:t>
                        </m:r>
                      </m:oMath>
                    </m:oMathPara>
                  </a14:m>
                  <a:endParaRPr lang="en-US" altLang="zh-CN" sz="2800" b="0" dirty="0">
                    <a:solidFill>
                      <a:schemeClr val="bg1"/>
                    </a:solidFill>
                  </a:endParaRPr>
                </a:p>
              </p:txBody>
            </p:sp>
          </mc:Choice>
          <mc:Fallback xmlns="">
            <p:sp>
              <p:nvSpPr>
                <p:cNvPr id="22" name="文本框 3">
                  <a:extLst>
                    <a:ext uri="{FF2B5EF4-FFF2-40B4-BE49-F238E27FC236}">
                      <a16:creationId xmlns:a16="http://schemas.microsoft.com/office/drawing/2014/main" id="{5C1715CA-76E3-2CFA-7292-7988863379E6}"/>
                    </a:ext>
                  </a:extLst>
                </p:cNvPr>
                <p:cNvSpPr txBox="1">
                  <a:spLocks noRot="1" noChangeAspect="1" noMove="1" noResize="1" noEditPoints="1" noAdjustHandles="1" noChangeArrowheads="1" noChangeShapeType="1" noTextEdit="1"/>
                </p:cNvSpPr>
                <p:nvPr/>
              </p:nvSpPr>
              <p:spPr>
                <a:xfrm>
                  <a:off x="3151493" y="2609057"/>
                  <a:ext cx="6364984" cy="430887"/>
                </a:xfrm>
                <a:prstGeom prst="rect">
                  <a:avLst/>
                </a:prstGeom>
                <a:blipFill>
                  <a:blip r:embed="rId4"/>
                  <a:stretch>
                    <a:fillRect l="-96"/>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489628AD-EAB0-DF1B-9798-0CD16C22F81F}"/>
              </a:ext>
            </a:extLst>
          </p:cNvPr>
          <p:cNvGrpSpPr/>
          <p:nvPr/>
        </p:nvGrpSpPr>
        <p:grpSpPr>
          <a:xfrm>
            <a:off x="3702521" y="3859887"/>
            <a:ext cx="6128077" cy="1042935"/>
            <a:chOff x="3107951" y="4477528"/>
            <a:chExt cx="6128077" cy="1042935"/>
          </a:xfrm>
        </p:grpSpPr>
        <p:sp>
          <p:nvSpPr>
            <p:cNvPr id="15" name="右大括号 14">
              <a:extLst>
                <a:ext uri="{FF2B5EF4-FFF2-40B4-BE49-F238E27FC236}">
                  <a16:creationId xmlns:a16="http://schemas.microsoft.com/office/drawing/2014/main" id="{A2ABF3DD-3879-BB44-4642-D8E85C9F507D}"/>
                </a:ext>
              </a:extLst>
            </p:cNvPr>
            <p:cNvSpPr/>
            <p:nvPr/>
          </p:nvSpPr>
          <p:spPr>
            <a:xfrm rot="5400000">
              <a:off x="6038450" y="2804053"/>
              <a:ext cx="122505" cy="4407431"/>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mc:AlternateContent xmlns:mc="http://schemas.openxmlformats.org/markup-compatibility/2006" xmlns:a14="http://schemas.microsoft.com/office/drawing/2010/main">
          <mc:Choice Requires="a14">
            <p:sp>
              <p:nvSpPr>
                <p:cNvPr id="8" name="文本框 18">
                  <a:extLst>
                    <a:ext uri="{FF2B5EF4-FFF2-40B4-BE49-F238E27FC236}">
                      <a16:creationId xmlns:a16="http://schemas.microsoft.com/office/drawing/2014/main" id="{7D789249-2F04-78AB-A89A-97245C82EB8C}"/>
                    </a:ext>
                  </a:extLst>
                </p:cNvPr>
                <p:cNvSpPr txBox="1"/>
                <p:nvPr/>
              </p:nvSpPr>
              <p:spPr>
                <a:xfrm>
                  <a:off x="5719099" y="5150531"/>
                  <a:ext cx="333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chemeClr val="accent1">
                                <a:lumMod val="60000"/>
                                <a:lumOff val="40000"/>
                              </a:schemeClr>
                            </a:solidFill>
                            <a:latin typeface="Cambria Math" panose="02040503050406030204" pitchFamily="18" charset="0"/>
                          </a:rPr>
                          <m:t>𝑇</m:t>
                        </m:r>
                      </m:oMath>
                    </m:oMathPara>
                  </a14:m>
                  <a:endParaRPr lang="zh-CN" altLang="en-US" dirty="0">
                    <a:solidFill>
                      <a:schemeClr val="bg1"/>
                    </a:solidFill>
                  </a:endParaRPr>
                </a:p>
              </p:txBody>
            </p:sp>
          </mc:Choice>
          <mc:Fallback xmlns="">
            <p:sp>
              <p:nvSpPr>
                <p:cNvPr id="8" name="文本框 18">
                  <a:extLst>
                    <a:ext uri="{FF2B5EF4-FFF2-40B4-BE49-F238E27FC236}">
                      <a16:creationId xmlns:a16="http://schemas.microsoft.com/office/drawing/2014/main" id="{7D789249-2F04-78AB-A89A-97245C82EB8C}"/>
                    </a:ext>
                  </a:extLst>
                </p:cNvPr>
                <p:cNvSpPr txBox="1">
                  <a:spLocks noRot="1" noChangeAspect="1" noMove="1" noResize="1" noEditPoints="1" noAdjustHandles="1" noChangeArrowheads="1" noChangeShapeType="1" noTextEdit="1"/>
                </p:cNvSpPr>
                <p:nvPr/>
              </p:nvSpPr>
              <p:spPr>
                <a:xfrm>
                  <a:off x="5719099" y="5150531"/>
                  <a:ext cx="333375" cy="369332"/>
                </a:xfrm>
                <a:prstGeom prst="rect">
                  <a:avLst/>
                </a:prstGeom>
                <a:blipFill>
                  <a:blip r:embed="rId3"/>
                  <a:stretch>
                    <a:fillRect/>
                  </a:stretch>
                </a:blipFill>
              </p:spPr>
              <p:txBody>
                <a:bodyPr/>
                <a:lstStyle/>
                <a:p>
                  <a:r>
                    <a:rPr lang="en-US">
                      <a:noFill/>
                    </a:rPr>
                    <a:t> </a:t>
                  </a:r>
                </a:p>
              </p:txBody>
            </p:sp>
          </mc:Fallback>
        </mc:AlternateContent>
        <p:sp>
          <p:nvSpPr>
            <p:cNvPr id="12" name="文本框 19">
              <a:extLst>
                <a:ext uri="{FF2B5EF4-FFF2-40B4-BE49-F238E27FC236}">
                  <a16:creationId xmlns:a16="http://schemas.microsoft.com/office/drawing/2014/main" id="{C6407583-0EFF-6C96-E94D-0C463FA9E500}"/>
                </a:ext>
              </a:extLst>
            </p:cNvPr>
            <p:cNvSpPr txBox="1"/>
            <p:nvPr/>
          </p:nvSpPr>
          <p:spPr>
            <a:xfrm>
              <a:off x="5945650" y="5151131"/>
              <a:ext cx="980249" cy="369332"/>
            </a:xfrm>
            <a:prstGeom prst="rect">
              <a:avLst/>
            </a:prstGeom>
            <a:noFill/>
          </p:spPr>
          <p:txBody>
            <a:bodyPr wrap="square">
              <a:spAutoFit/>
            </a:bodyPr>
            <a:lstStyle/>
            <a:p>
              <a:r>
                <a:rPr lang="en-US" altLang="zh-CN" dirty="0">
                  <a:solidFill>
                    <a:schemeClr val="bg1"/>
                  </a:solidFill>
                </a:rPr>
                <a:t>Frames</a:t>
              </a:r>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25" name="文本框 4">
                  <a:extLst>
                    <a:ext uri="{FF2B5EF4-FFF2-40B4-BE49-F238E27FC236}">
                      <a16:creationId xmlns:a16="http://schemas.microsoft.com/office/drawing/2014/main" id="{F8BB6FA4-1B06-D92C-9ED3-FFD62A84C68E}"/>
                    </a:ext>
                  </a:extLst>
                </p:cNvPr>
                <p:cNvSpPr txBox="1"/>
                <p:nvPr/>
              </p:nvSpPr>
              <p:spPr>
                <a:xfrm>
                  <a:off x="3107951" y="4477528"/>
                  <a:ext cx="6128077"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800" b="0" i="1" smtClean="0">
                            <a:solidFill>
                              <a:schemeClr val="accent1">
                                <a:lumMod val="60000"/>
                                <a:lumOff val="40000"/>
                              </a:schemeClr>
                            </a:solidFill>
                            <a:latin typeface="Cambria Math" panose="02040503050406030204" pitchFamily="18" charset="0"/>
                          </a:rPr>
                          <m:t>𝑋</m:t>
                        </m:r>
                        <m:r>
                          <a:rPr lang="en-US" altLang="zh-CN" sz="2800" b="0" i="1" smtClean="0">
                            <a:solidFill>
                              <a:schemeClr val="accent1">
                                <a:lumMod val="60000"/>
                                <a:lumOff val="40000"/>
                              </a:schemeClr>
                            </a:solidFill>
                            <a:latin typeface="Cambria Math" panose="02040503050406030204" pitchFamily="18" charset="0"/>
                          </a:rPr>
                          <m:t>′=[</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1</m:t>
                            </m:r>
                          </m:e>
                        </m:d>
                        <m:r>
                          <a:rPr lang="en-CA"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2</m:t>
                            </m:r>
                          </m:e>
                        </m:d>
                        <m:r>
                          <a:rPr lang="en-US" altLang="zh-CN" sz="2800" b="0" i="1" smtClean="0">
                            <a:solidFill>
                              <a:schemeClr val="bg1"/>
                            </a:solidFill>
                            <a:latin typeface="Cambria Math" panose="02040503050406030204" pitchFamily="18" charset="0"/>
                          </a:rPr>
                          <m:t>  </m:t>
                        </m:r>
                        <m:r>
                          <a:rPr lang="en-US" altLang="zh-CN" sz="2800" b="1" i="1" smtClean="0">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3</m:t>
                            </m:r>
                          </m:e>
                        </m:d>
                        <m:r>
                          <a:rPr lang="en-US" altLang="zh-CN" sz="2800" b="0" i="1" smtClean="0">
                            <a:solidFill>
                              <a:schemeClr val="bg1"/>
                            </a:solidFill>
                            <a:latin typeface="Cambria Math" panose="02040503050406030204" pitchFamily="18" charset="0"/>
                          </a:rPr>
                          <m:t> </m:t>
                        </m:r>
                        <m:r>
                          <a:rPr lang="en-US" altLang="zh-CN" sz="2800" i="1">
                            <a:solidFill>
                              <a:schemeClr val="bg1"/>
                            </a:solidFill>
                            <a:latin typeface="Cambria Math" panose="02040503050406030204" pitchFamily="18" charset="0"/>
                          </a:rPr>
                          <m:t>···</m:t>
                        </m:r>
                        <m:r>
                          <a:rPr lang="en-US"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𝑇</m:t>
                        </m:r>
                        <m:r>
                          <a:rPr lang="en-US" altLang="zh-CN" sz="2800" b="0" i="1" smtClean="0">
                            <a:solidFill>
                              <a:schemeClr val="bg1"/>
                            </a:solidFill>
                            <a:latin typeface="Cambria Math" panose="02040503050406030204" pitchFamily="18" charset="0"/>
                          </a:rPr>
                          <m:t>)]</m:t>
                        </m:r>
                      </m:oMath>
                    </m:oMathPara>
                  </a14:m>
                  <a:endParaRPr lang="en-US" altLang="zh-CN" sz="2800" b="0" dirty="0">
                    <a:solidFill>
                      <a:schemeClr val="bg1"/>
                    </a:solidFill>
                  </a:endParaRPr>
                </a:p>
              </p:txBody>
            </p:sp>
          </mc:Choice>
          <mc:Fallback xmlns="">
            <p:sp>
              <p:nvSpPr>
                <p:cNvPr id="25" name="文本框 4">
                  <a:extLst>
                    <a:ext uri="{FF2B5EF4-FFF2-40B4-BE49-F238E27FC236}">
                      <a16:creationId xmlns:a16="http://schemas.microsoft.com/office/drawing/2014/main" id="{F8BB6FA4-1B06-D92C-9ED3-FFD62A84C68E}"/>
                    </a:ext>
                  </a:extLst>
                </p:cNvPr>
                <p:cNvSpPr txBox="1">
                  <a:spLocks noRot="1" noChangeAspect="1" noMove="1" noResize="1" noEditPoints="1" noAdjustHandles="1" noChangeArrowheads="1" noChangeShapeType="1" noTextEdit="1"/>
                </p:cNvSpPr>
                <p:nvPr/>
              </p:nvSpPr>
              <p:spPr>
                <a:xfrm>
                  <a:off x="3107951" y="4477528"/>
                  <a:ext cx="6128077" cy="430887"/>
                </a:xfrm>
                <a:prstGeom prst="rect">
                  <a:avLst/>
                </a:prstGeom>
                <a:blipFill>
                  <a:blip r:embed="rId5"/>
                  <a:stretch>
                    <a:fillRect l="-99"/>
                  </a:stretch>
                </a:blipFill>
              </p:spPr>
              <p:txBody>
                <a:bodyPr/>
                <a:lstStyle/>
                <a:p>
                  <a:r>
                    <a:rPr lang="en-CA">
                      <a:noFill/>
                    </a:rPr>
                    <a:t> </a:t>
                  </a:r>
                </a:p>
              </p:txBody>
            </p:sp>
          </mc:Fallback>
        </mc:AlternateContent>
      </p:grpSp>
      <p:grpSp>
        <p:nvGrpSpPr>
          <p:cNvPr id="14" name="Group 13">
            <a:extLst>
              <a:ext uri="{FF2B5EF4-FFF2-40B4-BE49-F238E27FC236}">
                <a16:creationId xmlns:a16="http://schemas.microsoft.com/office/drawing/2014/main" id="{1CCDC7FC-DB8A-69D9-9D58-F015BFE227C4}"/>
              </a:ext>
            </a:extLst>
          </p:cNvPr>
          <p:cNvGrpSpPr/>
          <p:nvPr/>
        </p:nvGrpSpPr>
        <p:grpSpPr>
          <a:xfrm>
            <a:off x="3892550" y="3287197"/>
            <a:ext cx="321461" cy="964755"/>
            <a:chOff x="1295400" y="3162608"/>
            <a:chExt cx="321461" cy="964755"/>
          </a:xfrm>
        </p:grpSpPr>
        <mc:AlternateContent xmlns:mc="http://schemas.openxmlformats.org/markup-compatibility/2006" xmlns:a14="http://schemas.microsoft.com/office/drawing/2010/main">
          <mc:Choice Requires="a14">
            <p:sp>
              <p:nvSpPr>
                <p:cNvPr id="3" name="文本框 12">
                  <a:extLst>
                    <a:ext uri="{FF2B5EF4-FFF2-40B4-BE49-F238E27FC236}">
                      <a16:creationId xmlns:a16="http://schemas.microsoft.com/office/drawing/2014/main" id="{70B276BC-5C86-7B5D-C4A1-CE758DB4F492}"/>
                    </a:ext>
                  </a:extLst>
                </p:cNvPr>
                <p:cNvSpPr txBox="1"/>
                <p:nvPr/>
              </p:nvSpPr>
              <p:spPr>
                <a:xfrm>
                  <a:off x="1295400" y="3429000"/>
                  <a:ext cx="321461"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CA" altLang="zh-CN" sz="2800" i="1" smtClean="0">
                            <a:solidFill>
                              <a:schemeClr val="accent1">
                                <a:lumMod val="60000"/>
                                <a:lumOff val="40000"/>
                              </a:schemeClr>
                            </a:solidFill>
                            <a:latin typeface="Cambria Math" panose="02040503050406030204" pitchFamily="18" charset="0"/>
                          </a:rPr>
                          <m:t>𝐾</m:t>
                        </m:r>
                      </m:oMath>
                    </m:oMathPara>
                  </a14:m>
                  <a:endParaRPr lang="en-US" altLang="zh-CN" sz="2800" b="0" dirty="0">
                    <a:solidFill>
                      <a:schemeClr val="bg1"/>
                    </a:solidFill>
                  </a:endParaRPr>
                </a:p>
              </p:txBody>
            </p:sp>
          </mc:Choice>
          <mc:Fallback xmlns="">
            <p:sp>
              <p:nvSpPr>
                <p:cNvPr id="3" name="文本框 12">
                  <a:extLst>
                    <a:ext uri="{FF2B5EF4-FFF2-40B4-BE49-F238E27FC236}">
                      <a16:creationId xmlns:a16="http://schemas.microsoft.com/office/drawing/2014/main" id="{70B276BC-5C86-7B5D-C4A1-CE758DB4F492}"/>
                    </a:ext>
                  </a:extLst>
                </p:cNvPr>
                <p:cNvSpPr txBox="1">
                  <a:spLocks noRot="1" noChangeAspect="1" noMove="1" noResize="1" noEditPoints="1" noAdjustHandles="1" noChangeArrowheads="1" noChangeShapeType="1" noTextEdit="1"/>
                </p:cNvSpPr>
                <p:nvPr/>
              </p:nvSpPr>
              <p:spPr>
                <a:xfrm>
                  <a:off x="1295400" y="3429000"/>
                  <a:ext cx="321461" cy="430887"/>
                </a:xfrm>
                <a:prstGeom prst="rect">
                  <a:avLst/>
                </a:prstGeom>
                <a:blipFill>
                  <a:blip r:embed="rId6"/>
                  <a:stretch>
                    <a:fillRect/>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C09C38AE-5F0A-0163-9378-3B44900C5220}"/>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58F7418-A170-FB1F-8C7C-97A3E6898487}"/>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a:extLst>
              <a:ext uri="{FF2B5EF4-FFF2-40B4-BE49-F238E27FC236}">
                <a16:creationId xmlns:a16="http://schemas.microsoft.com/office/drawing/2014/main" id="{D82B0814-A174-AB23-1501-2336816FB3A2}"/>
              </a:ext>
            </a:extLst>
          </p:cNvPr>
          <p:cNvGrpSpPr/>
          <p:nvPr/>
        </p:nvGrpSpPr>
        <p:grpSpPr>
          <a:xfrm>
            <a:off x="4867411" y="3282010"/>
            <a:ext cx="321461" cy="964755"/>
            <a:chOff x="1295400" y="3162608"/>
            <a:chExt cx="321461" cy="964755"/>
          </a:xfrm>
        </p:grpSpPr>
        <mc:AlternateContent xmlns:mc="http://schemas.openxmlformats.org/markup-compatibility/2006" xmlns:a14="http://schemas.microsoft.com/office/drawing/2010/main">
          <mc:Choice Requires="a14">
            <p:sp>
              <p:nvSpPr>
                <p:cNvPr id="17" name="文本框 12">
                  <a:extLst>
                    <a:ext uri="{FF2B5EF4-FFF2-40B4-BE49-F238E27FC236}">
                      <a16:creationId xmlns:a16="http://schemas.microsoft.com/office/drawing/2014/main" id="{EA710C68-F8BC-D9C2-77EF-FCCAAD41F114}"/>
                    </a:ext>
                  </a:extLst>
                </p:cNvPr>
                <p:cNvSpPr txBox="1"/>
                <p:nvPr/>
              </p:nvSpPr>
              <p:spPr>
                <a:xfrm>
                  <a:off x="1295400" y="3429000"/>
                  <a:ext cx="321461"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CA" altLang="zh-CN" sz="2800" i="1" smtClean="0">
                            <a:solidFill>
                              <a:schemeClr val="accent1">
                                <a:lumMod val="60000"/>
                                <a:lumOff val="40000"/>
                              </a:schemeClr>
                            </a:solidFill>
                            <a:latin typeface="Cambria Math" panose="02040503050406030204" pitchFamily="18" charset="0"/>
                          </a:rPr>
                          <m:t>𝐾</m:t>
                        </m:r>
                      </m:oMath>
                    </m:oMathPara>
                  </a14:m>
                  <a:endParaRPr lang="en-US" altLang="zh-CN" sz="2800" b="0" dirty="0">
                    <a:solidFill>
                      <a:schemeClr val="bg1"/>
                    </a:solidFill>
                  </a:endParaRPr>
                </a:p>
              </p:txBody>
            </p:sp>
          </mc:Choice>
          <mc:Fallback xmlns="">
            <p:sp>
              <p:nvSpPr>
                <p:cNvPr id="17" name="文本框 12">
                  <a:extLst>
                    <a:ext uri="{FF2B5EF4-FFF2-40B4-BE49-F238E27FC236}">
                      <a16:creationId xmlns:a16="http://schemas.microsoft.com/office/drawing/2014/main" id="{EA710C68-F8BC-D9C2-77EF-FCCAAD41F114}"/>
                    </a:ext>
                  </a:extLst>
                </p:cNvPr>
                <p:cNvSpPr txBox="1">
                  <a:spLocks noRot="1" noChangeAspect="1" noMove="1" noResize="1" noEditPoints="1" noAdjustHandles="1" noChangeArrowheads="1" noChangeShapeType="1" noTextEdit="1"/>
                </p:cNvSpPr>
                <p:nvPr/>
              </p:nvSpPr>
              <p:spPr>
                <a:xfrm>
                  <a:off x="1295400" y="3429000"/>
                  <a:ext cx="321461" cy="430887"/>
                </a:xfrm>
                <a:prstGeom prst="rect">
                  <a:avLst/>
                </a:prstGeom>
                <a:blipFill>
                  <a:blip r:embed="rId7"/>
                  <a:stretch>
                    <a:fillRect/>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AE98F56F-54E1-A135-305A-955477BC77D9}"/>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B283DBC-2A4F-FCBB-DDD1-E989FC595636}"/>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6E7D18BE-26A1-ED1E-4171-8F3AC60D8549}"/>
              </a:ext>
            </a:extLst>
          </p:cNvPr>
          <p:cNvGrpSpPr/>
          <p:nvPr/>
        </p:nvGrpSpPr>
        <p:grpSpPr>
          <a:xfrm>
            <a:off x="5817958" y="3295399"/>
            <a:ext cx="321461" cy="964755"/>
            <a:chOff x="1295400" y="3162608"/>
            <a:chExt cx="321461" cy="964755"/>
          </a:xfrm>
        </p:grpSpPr>
        <mc:AlternateContent xmlns:mc="http://schemas.openxmlformats.org/markup-compatibility/2006" xmlns:a14="http://schemas.microsoft.com/office/drawing/2010/main">
          <mc:Choice Requires="a14">
            <p:sp>
              <p:nvSpPr>
                <p:cNvPr id="23" name="文本框 12">
                  <a:extLst>
                    <a:ext uri="{FF2B5EF4-FFF2-40B4-BE49-F238E27FC236}">
                      <a16:creationId xmlns:a16="http://schemas.microsoft.com/office/drawing/2014/main" id="{FAE8CC86-5236-C9E8-D539-B4B5282BB3CD}"/>
                    </a:ext>
                  </a:extLst>
                </p:cNvPr>
                <p:cNvSpPr txBox="1"/>
                <p:nvPr/>
              </p:nvSpPr>
              <p:spPr>
                <a:xfrm>
                  <a:off x="1295400" y="3429000"/>
                  <a:ext cx="321461"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CA" altLang="zh-CN" sz="2800" i="1" smtClean="0">
                            <a:solidFill>
                              <a:schemeClr val="accent1">
                                <a:lumMod val="60000"/>
                                <a:lumOff val="40000"/>
                              </a:schemeClr>
                            </a:solidFill>
                            <a:latin typeface="Cambria Math" panose="02040503050406030204" pitchFamily="18" charset="0"/>
                          </a:rPr>
                          <m:t>𝐾</m:t>
                        </m:r>
                      </m:oMath>
                    </m:oMathPara>
                  </a14:m>
                  <a:endParaRPr lang="en-US" altLang="zh-CN" sz="2800" b="0" dirty="0">
                    <a:solidFill>
                      <a:schemeClr val="bg1"/>
                    </a:solidFill>
                  </a:endParaRPr>
                </a:p>
              </p:txBody>
            </p:sp>
          </mc:Choice>
          <mc:Fallback xmlns="">
            <p:sp>
              <p:nvSpPr>
                <p:cNvPr id="23" name="文本框 12">
                  <a:extLst>
                    <a:ext uri="{FF2B5EF4-FFF2-40B4-BE49-F238E27FC236}">
                      <a16:creationId xmlns:a16="http://schemas.microsoft.com/office/drawing/2014/main" id="{FAE8CC86-5236-C9E8-D539-B4B5282BB3CD}"/>
                    </a:ext>
                  </a:extLst>
                </p:cNvPr>
                <p:cNvSpPr txBox="1">
                  <a:spLocks noRot="1" noChangeAspect="1" noMove="1" noResize="1" noEditPoints="1" noAdjustHandles="1" noChangeArrowheads="1" noChangeShapeType="1" noTextEdit="1"/>
                </p:cNvSpPr>
                <p:nvPr/>
              </p:nvSpPr>
              <p:spPr>
                <a:xfrm>
                  <a:off x="1295400" y="3429000"/>
                  <a:ext cx="321461" cy="430887"/>
                </a:xfrm>
                <a:prstGeom prst="rect">
                  <a:avLst/>
                </a:prstGeom>
                <a:blipFill>
                  <a:blip r:embed="rId8"/>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05100BF7-66D0-DAA7-4E0A-C5ED453985B9}"/>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F843A28-25C3-D171-5EFC-129B80982C0C}"/>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7" name="Group 26">
            <a:extLst>
              <a:ext uri="{FF2B5EF4-FFF2-40B4-BE49-F238E27FC236}">
                <a16:creationId xmlns:a16="http://schemas.microsoft.com/office/drawing/2014/main" id="{34FCCF79-9A7B-013A-E294-995D7F9BAF1F}"/>
              </a:ext>
            </a:extLst>
          </p:cNvPr>
          <p:cNvGrpSpPr/>
          <p:nvPr/>
        </p:nvGrpSpPr>
        <p:grpSpPr>
          <a:xfrm>
            <a:off x="7414696" y="3295399"/>
            <a:ext cx="321461" cy="964755"/>
            <a:chOff x="1295400" y="3162608"/>
            <a:chExt cx="321461" cy="964755"/>
          </a:xfrm>
        </p:grpSpPr>
        <mc:AlternateContent xmlns:mc="http://schemas.openxmlformats.org/markup-compatibility/2006" xmlns:a14="http://schemas.microsoft.com/office/drawing/2010/main">
          <mc:Choice Requires="a14">
            <p:sp>
              <p:nvSpPr>
                <p:cNvPr id="28" name="文本框 12">
                  <a:extLst>
                    <a:ext uri="{FF2B5EF4-FFF2-40B4-BE49-F238E27FC236}">
                      <a16:creationId xmlns:a16="http://schemas.microsoft.com/office/drawing/2014/main" id="{1E7F7453-E215-009E-5343-7D9847F1A4E6}"/>
                    </a:ext>
                  </a:extLst>
                </p:cNvPr>
                <p:cNvSpPr txBox="1"/>
                <p:nvPr/>
              </p:nvSpPr>
              <p:spPr>
                <a:xfrm>
                  <a:off x="1295400" y="3429000"/>
                  <a:ext cx="321461" cy="430887"/>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CA" altLang="zh-CN" sz="2800" i="1" smtClean="0">
                            <a:solidFill>
                              <a:schemeClr val="accent1">
                                <a:lumMod val="60000"/>
                                <a:lumOff val="40000"/>
                              </a:schemeClr>
                            </a:solidFill>
                            <a:latin typeface="Cambria Math" panose="02040503050406030204" pitchFamily="18" charset="0"/>
                          </a:rPr>
                          <m:t>𝐾</m:t>
                        </m:r>
                      </m:oMath>
                    </m:oMathPara>
                  </a14:m>
                  <a:endParaRPr lang="en-US" altLang="zh-CN" sz="2800" b="0" dirty="0">
                    <a:solidFill>
                      <a:schemeClr val="bg1"/>
                    </a:solidFill>
                  </a:endParaRPr>
                </a:p>
              </p:txBody>
            </p:sp>
          </mc:Choice>
          <mc:Fallback xmlns="">
            <p:sp>
              <p:nvSpPr>
                <p:cNvPr id="28" name="文本框 12">
                  <a:extLst>
                    <a:ext uri="{FF2B5EF4-FFF2-40B4-BE49-F238E27FC236}">
                      <a16:creationId xmlns:a16="http://schemas.microsoft.com/office/drawing/2014/main" id="{1E7F7453-E215-009E-5343-7D9847F1A4E6}"/>
                    </a:ext>
                  </a:extLst>
                </p:cNvPr>
                <p:cNvSpPr txBox="1">
                  <a:spLocks noRot="1" noChangeAspect="1" noMove="1" noResize="1" noEditPoints="1" noAdjustHandles="1" noChangeArrowheads="1" noChangeShapeType="1" noTextEdit="1"/>
                </p:cNvSpPr>
                <p:nvPr/>
              </p:nvSpPr>
              <p:spPr>
                <a:xfrm>
                  <a:off x="1295400" y="3429000"/>
                  <a:ext cx="321461" cy="430887"/>
                </a:xfrm>
                <a:prstGeom prst="rect">
                  <a:avLst/>
                </a:prstGeom>
                <a:blipFill>
                  <a:blip r:embed="rId9"/>
                  <a:stretch>
                    <a:fillRect/>
                  </a:stretch>
                </a:blipFill>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0DACD0BA-BBF1-6A4F-06C6-1D88C622018D}"/>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4DEFD9DE-BF4C-7489-2EE7-338EC5201F38}"/>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9" name="Group 58">
            <a:extLst>
              <a:ext uri="{FF2B5EF4-FFF2-40B4-BE49-F238E27FC236}">
                <a16:creationId xmlns:a16="http://schemas.microsoft.com/office/drawing/2014/main" id="{4BB16A31-F262-E167-3913-10F9C33144A5}"/>
              </a:ext>
            </a:extLst>
          </p:cNvPr>
          <p:cNvGrpSpPr/>
          <p:nvPr/>
        </p:nvGrpSpPr>
        <p:grpSpPr>
          <a:xfrm>
            <a:off x="7407889" y="3294167"/>
            <a:ext cx="321461" cy="964755"/>
            <a:chOff x="1289049" y="3162608"/>
            <a:chExt cx="321461" cy="964755"/>
          </a:xfrm>
        </p:grpSpPr>
        <mc:AlternateContent xmlns:mc="http://schemas.openxmlformats.org/markup-compatibility/2006" xmlns:a14="http://schemas.microsoft.com/office/drawing/2010/main">
          <mc:Choice Requires="a14">
            <p:sp>
              <p:nvSpPr>
                <p:cNvPr id="60" name="文本框 12">
                  <a:extLst>
                    <a:ext uri="{FF2B5EF4-FFF2-40B4-BE49-F238E27FC236}">
                      <a16:creationId xmlns:a16="http://schemas.microsoft.com/office/drawing/2014/main" id="{32C9B135-2F76-2AFE-5D46-C2166FBDA230}"/>
                    </a:ext>
                  </a:extLst>
                </p:cNvPr>
                <p:cNvSpPr txBox="1"/>
                <p:nvPr/>
              </p:nvSpPr>
              <p:spPr>
                <a:xfrm>
                  <a:off x="1289049" y="3468184"/>
                  <a:ext cx="321461" cy="39433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altLang="zh-CN" sz="2500" i="1" smtClean="0">
                                <a:solidFill>
                                  <a:schemeClr val="accent1">
                                    <a:lumMod val="60000"/>
                                    <a:lumOff val="40000"/>
                                  </a:schemeClr>
                                </a:solidFill>
                                <a:latin typeface="Cambria Math" panose="02040503050406030204" pitchFamily="18" charset="0"/>
                              </a:rPr>
                            </m:ctrlPr>
                          </m:accPr>
                          <m:e>
                            <m:r>
                              <a:rPr lang="en-US" altLang="zh-CN" sz="2500" i="1">
                                <a:solidFill>
                                  <a:schemeClr val="accent1">
                                    <a:lumMod val="60000"/>
                                    <a:lumOff val="40000"/>
                                  </a:schemeClr>
                                </a:solidFill>
                                <a:latin typeface="Cambria Math" panose="02040503050406030204" pitchFamily="18" charset="0"/>
                              </a:rPr>
                              <m:t>𝐾</m:t>
                            </m:r>
                          </m:e>
                        </m:acc>
                      </m:oMath>
                    </m:oMathPara>
                  </a14:m>
                  <a:endParaRPr lang="en-US" altLang="zh-CN" sz="2500" b="0" dirty="0">
                    <a:solidFill>
                      <a:schemeClr val="accent1">
                        <a:lumMod val="60000"/>
                        <a:lumOff val="40000"/>
                      </a:schemeClr>
                    </a:solidFill>
                  </a:endParaRPr>
                </a:p>
              </p:txBody>
            </p:sp>
          </mc:Choice>
          <mc:Fallback xmlns="">
            <p:sp>
              <p:nvSpPr>
                <p:cNvPr id="60" name="文本框 12">
                  <a:extLst>
                    <a:ext uri="{FF2B5EF4-FFF2-40B4-BE49-F238E27FC236}">
                      <a16:creationId xmlns:a16="http://schemas.microsoft.com/office/drawing/2014/main" id="{32C9B135-2F76-2AFE-5D46-C2166FBDA230}"/>
                    </a:ext>
                  </a:extLst>
                </p:cNvPr>
                <p:cNvSpPr txBox="1">
                  <a:spLocks noRot="1" noChangeAspect="1" noMove="1" noResize="1" noEditPoints="1" noAdjustHandles="1" noChangeArrowheads="1" noChangeShapeType="1" noTextEdit="1"/>
                </p:cNvSpPr>
                <p:nvPr/>
              </p:nvSpPr>
              <p:spPr>
                <a:xfrm>
                  <a:off x="1289049" y="3468184"/>
                  <a:ext cx="321461" cy="394339"/>
                </a:xfrm>
                <a:prstGeom prst="rect">
                  <a:avLst/>
                </a:prstGeom>
                <a:blipFill>
                  <a:blip r:embed="rId10"/>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33CD2AF5-FDE1-555C-13B0-D9B751DCA366}"/>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Arrow Connector 61">
              <a:extLst>
                <a:ext uri="{FF2B5EF4-FFF2-40B4-BE49-F238E27FC236}">
                  <a16:creationId xmlns:a16="http://schemas.microsoft.com/office/drawing/2014/main" id="{E1DEFB7C-A9F7-3246-FE6A-F95B29400333}"/>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0" name="Group 79">
            <a:extLst>
              <a:ext uri="{FF2B5EF4-FFF2-40B4-BE49-F238E27FC236}">
                <a16:creationId xmlns:a16="http://schemas.microsoft.com/office/drawing/2014/main" id="{BB7AB756-0BBD-2744-6796-2189258750B6}"/>
              </a:ext>
            </a:extLst>
          </p:cNvPr>
          <p:cNvGrpSpPr/>
          <p:nvPr/>
        </p:nvGrpSpPr>
        <p:grpSpPr>
          <a:xfrm>
            <a:off x="5810292" y="3295062"/>
            <a:ext cx="321461" cy="964755"/>
            <a:chOff x="1289049" y="3162608"/>
            <a:chExt cx="321461" cy="964755"/>
          </a:xfrm>
        </p:grpSpPr>
        <mc:AlternateContent xmlns:mc="http://schemas.openxmlformats.org/markup-compatibility/2006" xmlns:a14="http://schemas.microsoft.com/office/drawing/2010/main">
          <mc:Choice Requires="a14">
            <p:sp>
              <p:nvSpPr>
                <p:cNvPr id="81" name="文本框 12">
                  <a:extLst>
                    <a:ext uri="{FF2B5EF4-FFF2-40B4-BE49-F238E27FC236}">
                      <a16:creationId xmlns:a16="http://schemas.microsoft.com/office/drawing/2014/main" id="{81B5E5BF-E64B-182B-5C72-361EAF175AC3}"/>
                    </a:ext>
                  </a:extLst>
                </p:cNvPr>
                <p:cNvSpPr txBox="1"/>
                <p:nvPr/>
              </p:nvSpPr>
              <p:spPr>
                <a:xfrm>
                  <a:off x="1289049" y="3468184"/>
                  <a:ext cx="321461" cy="39433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altLang="zh-CN" sz="2500" i="1" smtClean="0">
                                <a:solidFill>
                                  <a:schemeClr val="accent1">
                                    <a:lumMod val="60000"/>
                                    <a:lumOff val="40000"/>
                                  </a:schemeClr>
                                </a:solidFill>
                                <a:latin typeface="Cambria Math" panose="02040503050406030204" pitchFamily="18" charset="0"/>
                              </a:rPr>
                            </m:ctrlPr>
                          </m:accPr>
                          <m:e>
                            <m:r>
                              <a:rPr lang="en-US" altLang="zh-CN" sz="2500" i="1">
                                <a:solidFill>
                                  <a:schemeClr val="accent1">
                                    <a:lumMod val="60000"/>
                                    <a:lumOff val="40000"/>
                                  </a:schemeClr>
                                </a:solidFill>
                                <a:latin typeface="Cambria Math" panose="02040503050406030204" pitchFamily="18" charset="0"/>
                              </a:rPr>
                              <m:t>𝐾</m:t>
                            </m:r>
                          </m:e>
                        </m:acc>
                      </m:oMath>
                    </m:oMathPara>
                  </a14:m>
                  <a:endParaRPr lang="en-US" altLang="zh-CN" sz="2500" b="0" dirty="0">
                    <a:solidFill>
                      <a:schemeClr val="accent1">
                        <a:lumMod val="60000"/>
                        <a:lumOff val="40000"/>
                      </a:schemeClr>
                    </a:solidFill>
                  </a:endParaRPr>
                </a:p>
              </p:txBody>
            </p:sp>
          </mc:Choice>
          <mc:Fallback xmlns="">
            <p:sp>
              <p:nvSpPr>
                <p:cNvPr id="81" name="文本框 12">
                  <a:extLst>
                    <a:ext uri="{FF2B5EF4-FFF2-40B4-BE49-F238E27FC236}">
                      <a16:creationId xmlns:a16="http://schemas.microsoft.com/office/drawing/2014/main" id="{81B5E5BF-E64B-182B-5C72-361EAF175AC3}"/>
                    </a:ext>
                  </a:extLst>
                </p:cNvPr>
                <p:cNvSpPr txBox="1">
                  <a:spLocks noRot="1" noChangeAspect="1" noMove="1" noResize="1" noEditPoints="1" noAdjustHandles="1" noChangeArrowheads="1" noChangeShapeType="1" noTextEdit="1"/>
                </p:cNvSpPr>
                <p:nvPr/>
              </p:nvSpPr>
              <p:spPr>
                <a:xfrm>
                  <a:off x="1289049" y="3468184"/>
                  <a:ext cx="321461" cy="394339"/>
                </a:xfrm>
                <a:prstGeom prst="rect">
                  <a:avLst/>
                </a:prstGeom>
                <a:blipFill>
                  <a:blip r:embed="rId11"/>
                  <a:stretch>
                    <a:fillRect/>
                  </a:stretch>
                </a:blipFill>
              </p:spPr>
              <p:txBody>
                <a:bodyPr/>
                <a:lstStyle/>
                <a:p>
                  <a:r>
                    <a:rPr lang="en-US">
                      <a:noFill/>
                    </a:rPr>
                    <a:t> </a:t>
                  </a:r>
                </a:p>
              </p:txBody>
            </p:sp>
          </mc:Fallback>
        </mc:AlternateContent>
        <p:cxnSp>
          <p:nvCxnSpPr>
            <p:cNvPr id="82" name="Straight Connector 81">
              <a:extLst>
                <a:ext uri="{FF2B5EF4-FFF2-40B4-BE49-F238E27FC236}">
                  <a16:creationId xmlns:a16="http://schemas.microsoft.com/office/drawing/2014/main" id="{7EF0CFDC-AB50-6DCB-2305-88A1D71022BD}"/>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3" name="Straight Arrow Connector 82">
              <a:extLst>
                <a:ext uri="{FF2B5EF4-FFF2-40B4-BE49-F238E27FC236}">
                  <a16:creationId xmlns:a16="http://schemas.microsoft.com/office/drawing/2014/main" id="{09DA48FE-CBC8-BAD9-FA5A-4885C2C1E61E}"/>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4" name="Group 83">
            <a:extLst>
              <a:ext uri="{FF2B5EF4-FFF2-40B4-BE49-F238E27FC236}">
                <a16:creationId xmlns:a16="http://schemas.microsoft.com/office/drawing/2014/main" id="{0E71D862-21B6-E9F7-25C0-59D9CC49E1D0}"/>
              </a:ext>
            </a:extLst>
          </p:cNvPr>
          <p:cNvGrpSpPr/>
          <p:nvPr/>
        </p:nvGrpSpPr>
        <p:grpSpPr>
          <a:xfrm>
            <a:off x="4860810" y="3282261"/>
            <a:ext cx="321461" cy="964755"/>
            <a:chOff x="1289049" y="3162608"/>
            <a:chExt cx="321461" cy="964755"/>
          </a:xfrm>
        </p:grpSpPr>
        <mc:AlternateContent xmlns:mc="http://schemas.openxmlformats.org/markup-compatibility/2006" xmlns:a14="http://schemas.microsoft.com/office/drawing/2010/main">
          <mc:Choice Requires="a14">
            <p:sp>
              <p:nvSpPr>
                <p:cNvPr id="85" name="文本框 12">
                  <a:extLst>
                    <a:ext uri="{FF2B5EF4-FFF2-40B4-BE49-F238E27FC236}">
                      <a16:creationId xmlns:a16="http://schemas.microsoft.com/office/drawing/2014/main" id="{E5867F95-2D00-0B21-70EA-015D16A67A4B}"/>
                    </a:ext>
                  </a:extLst>
                </p:cNvPr>
                <p:cNvSpPr txBox="1"/>
                <p:nvPr/>
              </p:nvSpPr>
              <p:spPr>
                <a:xfrm>
                  <a:off x="1289049" y="3468184"/>
                  <a:ext cx="321461" cy="39433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altLang="zh-CN" sz="2500" i="1" smtClean="0">
                                <a:solidFill>
                                  <a:schemeClr val="accent1">
                                    <a:lumMod val="60000"/>
                                    <a:lumOff val="40000"/>
                                  </a:schemeClr>
                                </a:solidFill>
                                <a:latin typeface="Cambria Math" panose="02040503050406030204" pitchFamily="18" charset="0"/>
                              </a:rPr>
                            </m:ctrlPr>
                          </m:accPr>
                          <m:e>
                            <m:r>
                              <a:rPr lang="en-US" altLang="zh-CN" sz="2500" i="1">
                                <a:solidFill>
                                  <a:schemeClr val="accent1">
                                    <a:lumMod val="60000"/>
                                    <a:lumOff val="40000"/>
                                  </a:schemeClr>
                                </a:solidFill>
                                <a:latin typeface="Cambria Math" panose="02040503050406030204" pitchFamily="18" charset="0"/>
                              </a:rPr>
                              <m:t>𝐾</m:t>
                            </m:r>
                          </m:e>
                        </m:acc>
                      </m:oMath>
                    </m:oMathPara>
                  </a14:m>
                  <a:endParaRPr lang="en-US" altLang="zh-CN" sz="2500" b="0" dirty="0">
                    <a:solidFill>
                      <a:schemeClr val="accent1">
                        <a:lumMod val="60000"/>
                        <a:lumOff val="40000"/>
                      </a:schemeClr>
                    </a:solidFill>
                  </a:endParaRPr>
                </a:p>
              </p:txBody>
            </p:sp>
          </mc:Choice>
          <mc:Fallback xmlns="">
            <p:sp>
              <p:nvSpPr>
                <p:cNvPr id="85" name="文本框 12">
                  <a:extLst>
                    <a:ext uri="{FF2B5EF4-FFF2-40B4-BE49-F238E27FC236}">
                      <a16:creationId xmlns:a16="http://schemas.microsoft.com/office/drawing/2014/main" id="{E5867F95-2D00-0B21-70EA-015D16A67A4B}"/>
                    </a:ext>
                  </a:extLst>
                </p:cNvPr>
                <p:cNvSpPr txBox="1">
                  <a:spLocks noRot="1" noChangeAspect="1" noMove="1" noResize="1" noEditPoints="1" noAdjustHandles="1" noChangeArrowheads="1" noChangeShapeType="1" noTextEdit="1"/>
                </p:cNvSpPr>
                <p:nvPr/>
              </p:nvSpPr>
              <p:spPr>
                <a:xfrm>
                  <a:off x="1289049" y="3468184"/>
                  <a:ext cx="321461" cy="394339"/>
                </a:xfrm>
                <a:prstGeom prst="rect">
                  <a:avLst/>
                </a:prstGeom>
                <a:blipFill>
                  <a:blip r:embed="rId12"/>
                  <a:stretch>
                    <a:fillRect/>
                  </a:stretch>
                </a:blipFill>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9934B3EF-8CAE-2AD3-DB39-9CB29577C99A}"/>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4240DE08-13DA-8171-DDD5-FA5AD7008FFC}"/>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8" name="Group 87">
            <a:extLst>
              <a:ext uri="{FF2B5EF4-FFF2-40B4-BE49-F238E27FC236}">
                <a16:creationId xmlns:a16="http://schemas.microsoft.com/office/drawing/2014/main" id="{56AB6376-276F-3277-4804-5217D4DD989E}"/>
              </a:ext>
            </a:extLst>
          </p:cNvPr>
          <p:cNvGrpSpPr/>
          <p:nvPr/>
        </p:nvGrpSpPr>
        <p:grpSpPr>
          <a:xfrm>
            <a:off x="3884884" y="3286229"/>
            <a:ext cx="321461" cy="964755"/>
            <a:chOff x="1289049" y="3162608"/>
            <a:chExt cx="321461" cy="964755"/>
          </a:xfrm>
        </p:grpSpPr>
        <mc:AlternateContent xmlns:mc="http://schemas.openxmlformats.org/markup-compatibility/2006" xmlns:a14="http://schemas.microsoft.com/office/drawing/2010/main">
          <mc:Choice Requires="a14">
            <p:sp>
              <p:nvSpPr>
                <p:cNvPr id="89" name="文本框 12">
                  <a:extLst>
                    <a:ext uri="{FF2B5EF4-FFF2-40B4-BE49-F238E27FC236}">
                      <a16:creationId xmlns:a16="http://schemas.microsoft.com/office/drawing/2014/main" id="{E7BB469F-D9A2-57DE-4914-3AD7D72B308D}"/>
                    </a:ext>
                  </a:extLst>
                </p:cNvPr>
                <p:cNvSpPr txBox="1"/>
                <p:nvPr/>
              </p:nvSpPr>
              <p:spPr>
                <a:xfrm>
                  <a:off x="1289049" y="3468184"/>
                  <a:ext cx="321461" cy="394339"/>
                </a:xfrm>
                <a:prstGeom prst="rect">
                  <a:avLst/>
                </a:prstGeom>
                <a:noFill/>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acc>
                          <m:accPr>
                            <m:chr m:val="̃"/>
                            <m:ctrlPr>
                              <a:rPr lang="en-US" altLang="zh-CN" sz="2500" i="1" smtClean="0">
                                <a:solidFill>
                                  <a:schemeClr val="accent1">
                                    <a:lumMod val="60000"/>
                                    <a:lumOff val="40000"/>
                                  </a:schemeClr>
                                </a:solidFill>
                                <a:latin typeface="Cambria Math" panose="02040503050406030204" pitchFamily="18" charset="0"/>
                              </a:rPr>
                            </m:ctrlPr>
                          </m:accPr>
                          <m:e>
                            <m:r>
                              <a:rPr lang="en-US" altLang="zh-CN" sz="2500" i="1">
                                <a:solidFill>
                                  <a:schemeClr val="accent1">
                                    <a:lumMod val="60000"/>
                                    <a:lumOff val="40000"/>
                                  </a:schemeClr>
                                </a:solidFill>
                                <a:latin typeface="Cambria Math" panose="02040503050406030204" pitchFamily="18" charset="0"/>
                              </a:rPr>
                              <m:t>𝐾</m:t>
                            </m:r>
                          </m:e>
                        </m:acc>
                      </m:oMath>
                    </m:oMathPara>
                  </a14:m>
                  <a:endParaRPr lang="en-US" altLang="zh-CN" sz="2500" b="0" dirty="0">
                    <a:solidFill>
                      <a:schemeClr val="accent1">
                        <a:lumMod val="60000"/>
                        <a:lumOff val="40000"/>
                      </a:schemeClr>
                    </a:solidFill>
                  </a:endParaRPr>
                </a:p>
              </p:txBody>
            </p:sp>
          </mc:Choice>
          <mc:Fallback xmlns="">
            <p:sp>
              <p:nvSpPr>
                <p:cNvPr id="89" name="文本框 12">
                  <a:extLst>
                    <a:ext uri="{FF2B5EF4-FFF2-40B4-BE49-F238E27FC236}">
                      <a16:creationId xmlns:a16="http://schemas.microsoft.com/office/drawing/2014/main" id="{E7BB469F-D9A2-57DE-4914-3AD7D72B308D}"/>
                    </a:ext>
                  </a:extLst>
                </p:cNvPr>
                <p:cNvSpPr txBox="1">
                  <a:spLocks noRot="1" noChangeAspect="1" noMove="1" noResize="1" noEditPoints="1" noAdjustHandles="1" noChangeArrowheads="1" noChangeShapeType="1" noTextEdit="1"/>
                </p:cNvSpPr>
                <p:nvPr/>
              </p:nvSpPr>
              <p:spPr>
                <a:xfrm>
                  <a:off x="1289049" y="3468184"/>
                  <a:ext cx="321461" cy="394339"/>
                </a:xfrm>
                <a:prstGeom prst="rect">
                  <a:avLst/>
                </a:prstGeom>
                <a:blipFill>
                  <a:blip r:embed="rId13"/>
                  <a:stretch>
                    <a:fillRect/>
                  </a:stretch>
                </a:blipFill>
              </p:spPr>
              <p:txBody>
                <a:bodyPr/>
                <a:lstStyle/>
                <a:p>
                  <a:r>
                    <a:rPr lang="en-US">
                      <a:noFill/>
                    </a:rPr>
                    <a:t> </a:t>
                  </a:r>
                </a:p>
              </p:txBody>
            </p:sp>
          </mc:Fallback>
        </mc:AlternateContent>
        <p:cxnSp>
          <p:nvCxnSpPr>
            <p:cNvPr id="90" name="Straight Connector 89">
              <a:extLst>
                <a:ext uri="{FF2B5EF4-FFF2-40B4-BE49-F238E27FC236}">
                  <a16:creationId xmlns:a16="http://schemas.microsoft.com/office/drawing/2014/main" id="{F0F4D453-BB1D-678D-37BA-084E2F283DC8}"/>
                </a:ext>
              </a:extLst>
            </p:cNvPr>
            <p:cNvCxnSpPr>
              <a:cxnSpLocks/>
            </p:cNvCxnSpPr>
            <p:nvPr/>
          </p:nvCxnSpPr>
          <p:spPr>
            <a:xfrm>
              <a:off x="1458298" y="3162608"/>
              <a:ext cx="1" cy="305576"/>
            </a:xfrm>
            <a:prstGeom prst="line">
              <a:avLst/>
            </a:prstGeom>
            <a:ln w="31750" cap="rnd">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Arrow Connector 90">
              <a:extLst>
                <a:ext uri="{FF2B5EF4-FFF2-40B4-BE49-F238E27FC236}">
                  <a16:creationId xmlns:a16="http://schemas.microsoft.com/office/drawing/2014/main" id="{14CEE540-99D1-BC3E-AB95-86D1D1561FB6}"/>
                </a:ext>
              </a:extLst>
            </p:cNvPr>
            <p:cNvCxnSpPr/>
            <p:nvPr/>
          </p:nvCxnSpPr>
          <p:spPr>
            <a:xfrm>
              <a:off x="1449780" y="3821787"/>
              <a:ext cx="0" cy="305576"/>
            </a:xfrm>
            <a:prstGeom prst="straightConnector1">
              <a:avLst/>
            </a:prstGeom>
            <a:ln w="31750" cap="rnd">
              <a:solidFill>
                <a:schemeClr val="accent1">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grpSp>
      <p:sp>
        <p:nvSpPr>
          <p:cNvPr id="97" name="文本框 17">
            <a:extLst>
              <a:ext uri="{FF2B5EF4-FFF2-40B4-BE49-F238E27FC236}">
                <a16:creationId xmlns:a16="http://schemas.microsoft.com/office/drawing/2014/main" id="{3CA1024C-A95B-0A6A-E95B-912D2600927E}"/>
              </a:ext>
            </a:extLst>
          </p:cNvPr>
          <p:cNvSpPr txBox="1"/>
          <p:nvPr/>
        </p:nvSpPr>
        <p:spPr>
          <a:xfrm>
            <a:off x="8531090" y="2667624"/>
            <a:ext cx="1645648" cy="507831"/>
          </a:xfrm>
          <a:prstGeom prst="rect">
            <a:avLst/>
          </a:prstGeom>
          <a:noFill/>
        </p:spPr>
        <p:txBody>
          <a:bodyPr wrap="square">
            <a:spAutoFit/>
          </a:bodyPr>
          <a:lstStyle/>
          <a:p>
            <a:pPr algn="ctr"/>
            <a:r>
              <a:rPr lang="en-US" altLang="zh-CN" dirty="0">
                <a:solidFill>
                  <a:schemeClr val="bg1"/>
                </a:solidFill>
              </a:rPr>
              <a:t>Data Matrix</a:t>
            </a:r>
          </a:p>
          <a:p>
            <a:pPr algn="ctr"/>
            <a:r>
              <a:rPr lang="en-US" altLang="zh-CN" sz="900" b="1" dirty="0">
                <a:solidFill>
                  <a:schemeClr val="bg1"/>
                </a:solidFill>
              </a:rPr>
              <a:t>Frame 0</a:t>
            </a:r>
            <a:r>
              <a:rPr lang="en-US" altLang="zh-CN" sz="900" dirty="0">
                <a:solidFill>
                  <a:schemeClr val="bg1"/>
                </a:solidFill>
              </a:rPr>
              <a:t> to </a:t>
            </a:r>
            <a:r>
              <a:rPr lang="en-US" altLang="zh-CN" sz="900" b="1" dirty="0">
                <a:solidFill>
                  <a:schemeClr val="bg1"/>
                </a:solidFill>
              </a:rPr>
              <a:t>Frame T-1</a:t>
            </a:r>
            <a:endParaRPr lang="zh-CN" altLang="en-US" sz="900" b="1" dirty="0">
              <a:solidFill>
                <a:schemeClr val="bg1"/>
              </a:solidFill>
            </a:endParaRPr>
          </a:p>
        </p:txBody>
      </p:sp>
      <p:sp>
        <p:nvSpPr>
          <p:cNvPr id="98" name="文本框 17">
            <a:extLst>
              <a:ext uri="{FF2B5EF4-FFF2-40B4-BE49-F238E27FC236}">
                <a16:creationId xmlns:a16="http://schemas.microsoft.com/office/drawing/2014/main" id="{5B79C3DF-4B0E-A613-64F2-0349E2F15C71}"/>
              </a:ext>
            </a:extLst>
          </p:cNvPr>
          <p:cNvSpPr txBox="1"/>
          <p:nvPr/>
        </p:nvSpPr>
        <p:spPr>
          <a:xfrm>
            <a:off x="8549780" y="4328875"/>
            <a:ext cx="1645648" cy="646331"/>
          </a:xfrm>
          <a:prstGeom prst="rect">
            <a:avLst/>
          </a:prstGeom>
          <a:noFill/>
        </p:spPr>
        <p:txBody>
          <a:bodyPr wrap="square">
            <a:spAutoFit/>
          </a:bodyPr>
          <a:lstStyle/>
          <a:p>
            <a:pPr algn="ctr"/>
            <a:r>
              <a:rPr lang="en-US" altLang="zh-CN" sz="900" dirty="0">
                <a:solidFill>
                  <a:schemeClr val="bg1"/>
                </a:solidFill>
              </a:rPr>
              <a:t>Time-shifted</a:t>
            </a:r>
          </a:p>
          <a:p>
            <a:pPr algn="ctr"/>
            <a:r>
              <a:rPr lang="en-US" altLang="zh-CN" dirty="0">
                <a:solidFill>
                  <a:schemeClr val="bg1"/>
                </a:solidFill>
              </a:rPr>
              <a:t>Data Matrix</a:t>
            </a:r>
          </a:p>
          <a:p>
            <a:pPr algn="ctr"/>
            <a:r>
              <a:rPr lang="en-US" altLang="zh-CN" sz="900" b="1" dirty="0">
                <a:solidFill>
                  <a:schemeClr val="bg1"/>
                </a:solidFill>
              </a:rPr>
              <a:t>Frame 1</a:t>
            </a:r>
            <a:r>
              <a:rPr lang="en-US" altLang="zh-CN" sz="900" dirty="0">
                <a:solidFill>
                  <a:schemeClr val="bg1"/>
                </a:solidFill>
              </a:rPr>
              <a:t> to </a:t>
            </a:r>
            <a:r>
              <a:rPr lang="en-US" altLang="zh-CN" sz="900" b="1" dirty="0">
                <a:solidFill>
                  <a:schemeClr val="bg1"/>
                </a:solidFill>
              </a:rPr>
              <a:t>Frame T</a:t>
            </a:r>
            <a:endParaRPr lang="zh-CN" altLang="en-US" sz="900" b="1" dirty="0">
              <a:solidFill>
                <a:schemeClr val="bg1"/>
              </a:solidFill>
            </a:endParaRPr>
          </a:p>
        </p:txBody>
      </p:sp>
    </p:spTree>
    <p:extLst>
      <p:ext uri="{BB962C8B-B14F-4D97-AF65-F5344CB8AC3E}">
        <p14:creationId xmlns:p14="http://schemas.microsoft.com/office/powerpoint/2010/main" val="21438381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1.85185E-6 L 0 -0.07685 " pathEditMode="relative" rAng="0" ptsTypes="AA">
                                      <p:cBhvr>
                                        <p:cTn id="16" dur="2000" fill="hold"/>
                                        <p:tgtEl>
                                          <p:spTgt spid="4"/>
                                        </p:tgtEl>
                                        <p:attrNameLst>
                                          <p:attrName>ppt_x</p:attrName>
                                          <p:attrName>ppt_y</p:attrName>
                                        </p:attrNameLst>
                                      </p:cBhvr>
                                      <p:rCtr x="0" y="-3843"/>
                                    </p:animMotion>
                                  </p:childTnLst>
                                </p:cTn>
                              </p:par>
                              <p:par>
                                <p:cTn id="17" presetID="42" presetClass="path" presetSubtype="0" accel="50000" decel="50000" fill="hold" nodeType="withEffect">
                                  <p:stCondLst>
                                    <p:cond delay="0"/>
                                  </p:stCondLst>
                                  <p:childTnLst>
                                    <p:animMotion origin="layout" path="M 2.08333E-6 2.59259E-6 L 2.08333E-6 0.07361 " pathEditMode="relative" rAng="0" ptsTypes="AA">
                                      <p:cBhvr>
                                        <p:cTn id="18" dur="2000" fill="hold"/>
                                        <p:tgtEl>
                                          <p:spTgt spid="7"/>
                                        </p:tgtEl>
                                        <p:attrNameLst>
                                          <p:attrName>ppt_x</p:attrName>
                                          <p:attrName>ppt_y</p:attrName>
                                        </p:attrNameLst>
                                      </p:cBhvr>
                                      <p:rCtr x="0" y="3681"/>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6 0.07361 L -0.07031 0.07615 " pathEditMode="relative" rAng="0" ptsTypes="AA">
                                      <p:cBhvr>
                                        <p:cTn id="22" dur="2000" fill="hold"/>
                                        <p:tgtEl>
                                          <p:spTgt spid="7"/>
                                        </p:tgtEl>
                                        <p:attrNameLst>
                                          <p:attrName>ppt_x</p:attrName>
                                          <p:attrName>ppt_y</p:attrName>
                                        </p:attrNameLst>
                                      </p:cBhvr>
                                      <p:rCtr x="-3516" y="116"/>
                                    </p:animMotion>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500"/>
                                        <p:tgtEl>
                                          <p:spTgt spid="98"/>
                                        </p:tgtEl>
                                      </p:cBhvr>
                                    </p:animEffect>
                                  </p:childTnLst>
                                </p:cTn>
                              </p:par>
                            </p:childTnLst>
                          </p:cTn>
                        </p:par>
                        <p:par>
                          <p:cTn id="30" fill="hold">
                            <p:stCondLst>
                              <p:cond delay="2500"/>
                            </p:stCondLst>
                            <p:childTnLst>
                              <p:par>
                                <p:cTn id="31" presetID="10" presetClass="entr" presetSubtype="0" fill="hold" nodeType="afterEffect">
                                  <p:stCondLst>
                                    <p:cond delay="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500"/>
                                        <p:tgtEl>
                                          <p:spTgt spid="88"/>
                                        </p:tgtEl>
                                      </p:cBhvr>
                                    </p:animEffect>
                                  </p:childTnLst>
                                </p:cTn>
                              </p:par>
                              <p:par>
                                <p:cTn id="63" presetID="10" presetClass="entr" presetSubtype="0" fill="hold" nodeType="withEffect">
                                  <p:stCondLst>
                                    <p:cond delay="0"/>
                                  </p:stCondLst>
                                  <p:childTnLst>
                                    <p:set>
                                      <p:cBhvr>
                                        <p:cTn id="64" dur="1" fill="hold">
                                          <p:stCondLst>
                                            <p:cond delay="0"/>
                                          </p:stCondLst>
                                        </p:cTn>
                                        <p:tgtEl>
                                          <p:spTgt spid="84"/>
                                        </p:tgtEl>
                                        <p:attrNameLst>
                                          <p:attrName>style.visibility</p:attrName>
                                        </p:attrNameLst>
                                      </p:cBhvr>
                                      <p:to>
                                        <p:strVal val="visible"/>
                                      </p:to>
                                    </p:set>
                                    <p:animEffect transition="in" filter="fade">
                                      <p:cBhvr>
                                        <p:cTn id="65" dur="500"/>
                                        <p:tgtEl>
                                          <p:spTgt spid="84"/>
                                        </p:tgtEl>
                                      </p:cBhvr>
                                    </p:animEffect>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par>
                                <p:cTn id="69" presetID="10" presetClass="entr" presetSubtype="0" fill="hold" nodeType="withEffect">
                                  <p:stCondLst>
                                    <p:cond delay="0"/>
                                  </p:stCondLst>
                                  <p:childTnLst>
                                    <p:set>
                                      <p:cBhvr>
                                        <p:cTn id="70" dur="1" fill="hold">
                                          <p:stCondLst>
                                            <p:cond delay="0"/>
                                          </p:stCondLst>
                                        </p:cTn>
                                        <p:tgtEl>
                                          <p:spTgt spid="59"/>
                                        </p:tgtEl>
                                        <p:attrNameLst>
                                          <p:attrName>style.visibility</p:attrName>
                                        </p:attrNameLst>
                                      </p:cBhvr>
                                      <p:to>
                                        <p:strVal val="visible"/>
                                      </p:to>
                                    </p:set>
                                    <p:animEffect transition="in" filter="fade">
                                      <p:cBhvr>
                                        <p:cTn id="7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408B-E2E2-D18C-C894-B5F0A4F020D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 name="文本框 22">
                <a:extLst>
                  <a:ext uri="{FF2B5EF4-FFF2-40B4-BE49-F238E27FC236}">
                    <a16:creationId xmlns:a16="http://schemas.microsoft.com/office/drawing/2014/main" id="{550BF48F-A027-87C5-44B4-24AC33E1C45C}"/>
                  </a:ext>
                </a:extLst>
              </p:cNvPr>
              <p:cNvSpPr txBox="1"/>
              <p:nvPr/>
            </p:nvSpPr>
            <p:spPr>
              <a:xfrm>
                <a:off x="4113382" y="3783921"/>
                <a:ext cx="2884932" cy="5344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b="0" i="1" smtClean="0">
                              <a:solidFill>
                                <a:schemeClr val="accent1">
                                  <a:lumMod val="60000"/>
                                  <a:lumOff val="40000"/>
                                </a:schemeClr>
                              </a:solidFill>
                              <a:latin typeface="Cambria Math" panose="02040503050406030204" pitchFamily="18" charset="0"/>
                            </a:rPr>
                          </m:ctrlPr>
                        </m:accPr>
                        <m:e>
                          <m:r>
                            <a:rPr lang="en-US" altLang="zh-CN" sz="2800" b="0" i="1" smtClean="0">
                              <a:solidFill>
                                <a:schemeClr val="accent1">
                                  <a:lumMod val="60000"/>
                                  <a:lumOff val="40000"/>
                                </a:schemeClr>
                              </a:solidFill>
                              <a:latin typeface="Cambria Math" panose="02040503050406030204" pitchFamily="18" charset="0"/>
                            </a:rPr>
                            <m:t>𝐾</m:t>
                          </m:r>
                        </m:e>
                      </m:acc>
                      <m:r>
                        <a:rPr lang="en-CA" altLang="zh-CN" sz="2800" b="0" i="1" smtClean="0">
                          <a:solidFill>
                            <a:schemeClr val="bg1"/>
                          </a:solidFill>
                          <a:latin typeface="Cambria Math" panose="02040503050406030204" pitchFamily="18" charset="0"/>
                        </a:rPr>
                        <m:t>𝑋</m:t>
                      </m:r>
                      <m:r>
                        <a:rPr lang="en-US" altLang="zh-CN" sz="2800" b="0" i="1" smtClean="0">
                          <a:solidFill>
                            <a:schemeClr val="bg1"/>
                          </a:solidFill>
                          <a:latin typeface="Cambria Math" panose="02040503050406030204" pitchFamily="18" charset="0"/>
                          <a:ea typeface="Cambria Math" panose="02040503050406030204" pitchFamily="18" charset="0"/>
                        </a:rPr>
                        <m:t>≈</m:t>
                      </m:r>
                      <m:sSup>
                        <m:sSupPr>
                          <m:ctrlPr>
                            <a:rPr lang="en-US" altLang="zh-CN" sz="2800" b="0" i="1" smtClean="0">
                              <a:solidFill>
                                <a:schemeClr val="bg1"/>
                              </a:solidFill>
                              <a:latin typeface="Cambria Math" panose="02040503050406030204" pitchFamily="18" charset="0"/>
                            </a:rPr>
                          </m:ctrlPr>
                        </m:sSupPr>
                        <m:e>
                          <m:r>
                            <a:rPr lang="en-US" altLang="zh-CN" sz="2800" b="0" i="1" smtClean="0">
                              <a:solidFill>
                                <a:schemeClr val="bg1"/>
                              </a:solidFill>
                              <a:latin typeface="Cambria Math" panose="02040503050406030204" pitchFamily="18" charset="0"/>
                            </a:rPr>
                            <m:t>𝑋</m:t>
                          </m:r>
                        </m:e>
                        <m:sup>
                          <m:r>
                            <a:rPr lang="en-US" altLang="zh-CN" sz="2800" b="0" i="1" smtClean="0">
                              <a:solidFill>
                                <a:schemeClr val="bg1"/>
                              </a:solidFill>
                              <a:latin typeface="Cambria Math" panose="02040503050406030204" pitchFamily="18" charset="0"/>
                            </a:rPr>
                            <m:t>′</m:t>
                          </m:r>
                        </m:sup>
                      </m:sSup>
                    </m:oMath>
                  </m:oMathPara>
                </a14:m>
                <a:endParaRPr lang="en-US" altLang="zh-CN" sz="2800" b="0" dirty="0">
                  <a:solidFill>
                    <a:schemeClr val="bg1"/>
                  </a:solidFill>
                </a:endParaRPr>
              </a:p>
            </p:txBody>
          </p:sp>
        </mc:Choice>
        <mc:Fallback xmlns="">
          <p:sp>
            <p:nvSpPr>
              <p:cNvPr id="20" name="文本框 22">
                <a:extLst>
                  <a:ext uri="{FF2B5EF4-FFF2-40B4-BE49-F238E27FC236}">
                    <a16:creationId xmlns:a16="http://schemas.microsoft.com/office/drawing/2014/main" id="{550BF48F-A027-87C5-44B4-24AC33E1C45C}"/>
                  </a:ext>
                </a:extLst>
              </p:cNvPr>
              <p:cNvSpPr txBox="1">
                <a:spLocks noRot="1" noChangeAspect="1" noMove="1" noResize="1" noEditPoints="1" noAdjustHandles="1" noChangeArrowheads="1" noChangeShapeType="1" noTextEdit="1"/>
              </p:cNvSpPr>
              <p:nvPr/>
            </p:nvSpPr>
            <p:spPr>
              <a:xfrm>
                <a:off x="4113382" y="3783921"/>
                <a:ext cx="2884932" cy="534442"/>
              </a:xfrm>
              <a:prstGeom prst="rect">
                <a:avLst/>
              </a:prstGeom>
              <a:blipFill>
                <a:blip r:embed="rId3"/>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7D5D0E7D-CF40-F41D-4608-A160210CD3CE}"/>
              </a:ext>
            </a:extLst>
          </p:cNvPr>
          <p:cNvGrpSpPr/>
          <p:nvPr/>
        </p:nvGrpSpPr>
        <p:grpSpPr>
          <a:xfrm>
            <a:off x="3681088" y="2705553"/>
            <a:ext cx="4699342" cy="623587"/>
            <a:chOff x="3681088" y="2705553"/>
            <a:chExt cx="4699342" cy="623587"/>
          </a:xfrm>
        </p:grpSpPr>
        <p:sp>
          <p:nvSpPr>
            <p:cNvPr id="7" name="右大括号 13">
              <a:extLst>
                <a:ext uri="{FF2B5EF4-FFF2-40B4-BE49-F238E27FC236}">
                  <a16:creationId xmlns:a16="http://schemas.microsoft.com/office/drawing/2014/main" id="{237F1912-8484-CBC5-3939-A84CB6A734F1}"/>
                </a:ext>
              </a:extLst>
            </p:cNvPr>
            <p:cNvSpPr/>
            <p:nvPr/>
          </p:nvSpPr>
          <p:spPr>
            <a:xfrm rot="5400000" flipH="1">
              <a:off x="5940876" y="889587"/>
              <a:ext cx="179765" cy="4699342"/>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mc:AlternateContent xmlns:mc="http://schemas.openxmlformats.org/markup-compatibility/2006" xmlns:a14="http://schemas.microsoft.com/office/drawing/2010/main">
          <mc:Choice Requires="a14">
            <p:sp>
              <p:nvSpPr>
                <p:cNvPr id="9" name="文本框 16">
                  <a:extLst>
                    <a:ext uri="{FF2B5EF4-FFF2-40B4-BE49-F238E27FC236}">
                      <a16:creationId xmlns:a16="http://schemas.microsoft.com/office/drawing/2014/main" id="{F654E861-7046-9EA1-E98E-665F4C105CA6}"/>
                    </a:ext>
                  </a:extLst>
                </p:cNvPr>
                <p:cNvSpPr txBox="1"/>
                <p:nvPr/>
              </p:nvSpPr>
              <p:spPr>
                <a:xfrm>
                  <a:off x="5498635" y="2705553"/>
                  <a:ext cx="33337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800" b="0" i="1" smtClean="0">
                            <a:solidFill>
                              <a:schemeClr val="accent1">
                                <a:lumMod val="60000"/>
                                <a:lumOff val="40000"/>
                              </a:schemeClr>
                            </a:solidFill>
                            <a:latin typeface="Cambria Math" panose="02040503050406030204" pitchFamily="18" charset="0"/>
                          </a:rPr>
                          <m:t>𝑇</m:t>
                        </m:r>
                      </m:oMath>
                    </m:oMathPara>
                  </a14:m>
                  <a:endParaRPr lang="zh-CN" altLang="en-US" dirty="0">
                    <a:solidFill>
                      <a:schemeClr val="bg1"/>
                    </a:solidFill>
                  </a:endParaRPr>
                </a:p>
              </p:txBody>
            </p:sp>
          </mc:Choice>
          <mc:Fallback xmlns="">
            <p:sp>
              <p:nvSpPr>
                <p:cNvPr id="9" name="文本框 16">
                  <a:extLst>
                    <a:ext uri="{FF2B5EF4-FFF2-40B4-BE49-F238E27FC236}">
                      <a16:creationId xmlns:a16="http://schemas.microsoft.com/office/drawing/2014/main" id="{F654E861-7046-9EA1-E98E-665F4C105CA6}"/>
                    </a:ext>
                  </a:extLst>
                </p:cNvPr>
                <p:cNvSpPr txBox="1">
                  <a:spLocks noRot="1" noChangeAspect="1" noMove="1" noResize="1" noEditPoints="1" noAdjustHandles="1" noChangeArrowheads="1" noChangeShapeType="1" noTextEdit="1"/>
                </p:cNvSpPr>
                <p:nvPr/>
              </p:nvSpPr>
              <p:spPr>
                <a:xfrm>
                  <a:off x="5498635" y="2705553"/>
                  <a:ext cx="333375" cy="369332"/>
                </a:xfrm>
                <a:prstGeom prst="rect">
                  <a:avLst/>
                </a:prstGeom>
                <a:blipFill>
                  <a:blip r:embed="rId4"/>
                  <a:stretch>
                    <a:fillRect/>
                  </a:stretch>
                </a:blipFill>
              </p:spPr>
              <p:txBody>
                <a:bodyPr/>
                <a:lstStyle/>
                <a:p>
                  <a:r>
                    <a:rPr lang="en-US">
                      <a:noFill/>
                    </a:rPr>
                    <a:t> </a:t>
                  </a:r>
                </a:p>
              </p:txBody>
            </p:sp>
          </mc:Fallback>
        </mc:AlternateContent>
        <p:sp>
          <p:nvSpPr>
            <p:cNvPr id="10" name="文本框 17">
              <a:extLst>
                <a:ext uri="{FF2B5EF4-FFF2-40B4-BE49-F238E27FC236}">
                  <a16:creationId xmlns:a16="http://schemas.microsoft.com/office/drawing/2014/main" id="{125DDB93-8CD0-6A4A-ACA1-E24AF8EB7D0A}"/>
                </a:ext>
              </a:extLst>
            </p:cNvPr>
            <p:cNvSpPr txBox="1"/>
            <p:nvPr/>
          </p:nvSpPr>
          <p:spPr>
            <a:xfrm>
              <a:off x="5725186" y="2706153"/>
              <a:ext cx="980249" cy="369332"/>
            </a:xfrm>
            <a:prstGeom prst="rect">
              <a:avLst/>
            </a:prstGeom>
            <a:noFill/>
          </p:spPr>
          <p:txBody>
            <a:bodyPr wrap="square">
              <a:spAutoFit/>
            </a:bodyPr>
            <a:lstStyle/>
            <a:p>
              <a:r>
                <a:rPr lang="en-US" altLang="zh-CN" dirty="0">
                  <a:solidFill>
                    <a:schemeClr val="bg1"/>
                  </a:solidFill>
                </a:rPr>
                <a:t>Frames</a:t>
              </a:r>
              <a:endParaRPr lang="zh-CN" altLang="en-US" dirty="0">
                <a:solidFill>
                  <a:schemeClr val="bg1"/>
                </a:solidFill>
              </a:endParaRPr>
            </a:p>
          </p:txBody>
        </p:sp>
      </p:grpSp>
      <mc:AlternateContent xmlns:mc="http://schemas.openxmlformats.org/markup-compatibility/2006" xmlns:a14="http://schemas.microsoft.com/office/drawing/2010/main">
        <mc:Choice Requires="a14">
          <p:sp>
            <p:nvSpPr>
              <p:cNvPr id="11" name="文本框 3">
                <a:extLst>
                  <a:ext uri="{FF2B5EF4-FFF2-40B4-BE49-F238E27FC236}">
                    <a16:creationId xmlns:a16="http://schemas.microsoft.com/office/drawing/2014/main" id="{6765EEB0-165C-5DB1-C8AF-92A675BA4866}"/>
                  </a:ext>
                </a:extLst>
              </p:cNvPr>
              <p:cNvSpPr txBox="1"/>
              <p:nvPr/>
            </p:nvSpPr>
            <p:spPr>
              <a:xfrm>
                <a:off x="2989398" y="3329390"/>
                <a:ext cx="5507831" cy="430887"/>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altLang="zh-CN" sz="2800" b="0" i="1" smtClean="0">
                          <a:solidFill>
                            <a:schemeClr val="accent1">
                              <a:lumMod val="60000"/>
                              <a:lumOff val="40000"/>
                            </a:schemeClr>
                          </a:solidFill>
                          <a:latin typeface="Cambria Math" panose="02040503050406030204" pitchFamily="18" charset="0"/>
                        </a:rPr>
                        <m:t>𝑋</m:t>
                      </m:r>
                      <m:r>
                        <a:rPr lang="en-US" altLang="zh-CN" sz="2800" b="0" i="1" smtClean="0">
                          <a:solidFill>
                            <a:schemeClr val="bg1"/>
                          </a:solidFill>
                          <a:latin typeface="Cambria Math" panose="02040503050406030204" pitchFamily="18" charset="0"/>
                        </a:rPr>
                        <m:t>=[</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0</m:t>
                          </m:r>
                        </m:e>
                      </m:d>
                      <m:r>
                        <a:rPr lang="en-CA"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d>
                        <m:dPr>
                          <m:ctrlPr>
                            <a:rPr lang="en-US" altLang="zh-CN" sz="2800" b="0" i="1" smtClean="0">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1</m:t>
                          </m:r>
                        </m:e>
                      </m:d>
                      <m:r>
                        <a:rPr lang="en-US"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d>
                        <m:dPr>
                          <m:ctrlPr>
                            <a:rPr lang="en-US" altLang="zh-CN" sz="2800" i="1">
                              <a:solidFill>
                                <a:schemeClr val="bg1"/>
                              </a:solidFill>
                              <a:latin typeface="Cambria Math" panose="02040503050406030204" pitchFamily="18" charset="0"/>
                            </a:rPr>
                          </m:ctrlPr>
                        </m:dPr>
                        <m:e>
                          <m:r>
                            <a:rPr lang="en-US" altLang="zh-CN" sz="2800" b="0" i="1" smtClean="0">
                              <a:solidFill>
                                <a:schemeClr val="bg1"/>
                              </a:solidFill>
                              <a:latin typeface="Cambria Math" panose="02040503050406030204" pitchFamily="18" charset="0"/>
                            </a:rPr>
                            <m:t>2</m:t>
                          </m:r>
                        </m:e>
                      </m:d>
                      <m:r>
                        <a:rPr lang="en-US" altLang="zh-CN" sz="2800" b="0" i="1" smtClean="0">
                          <a:solidFill>
                            <a:schemeClr val="bg1"/>
                          </a:solidFill>
                          <a:latin typeface="Cambria Math" panose="02040503050406030204" pitchFamily="18" charset="0"/>
                        </a:rPr>
                        <m:t> </m:t>
                      </m:r>
                      <m:r>
                        <a:rPr lang="en-US" altLang="zh-CN" sz="2800" i="1">
                          <a:solidFill>
                            <a:schemeClr val="bg1"/>
                          </a:solidFill>
                          <a:latin typeface="Cambria Math" panose="02040503050406030204" pitchFamily="18" charset="0"/>
                        </a:rPr>
                        <m:t>···</m:t>
                      </m:r>
                      <m:r>
                        <a:rPr lang="en-CA" altLang="zh-CN" sz="2800" b="1" i="1" smtClean="0">
                          <a:solidFill>
                            <a:schemeClr val="bg1"/>
                          </a:solidFill>
                          <a:latin typeface="Cambria Math" panose="02040503050406030204" pitchFamily="18" charset="0"/>
                        </a:rPr>
                        <m:t> </m:t>
                      </m:r>
                      <m:r>
                        <a:rPr lang="zh-CN" altLang="en-US" sz="2800" b="1" i="1">
                          <a:solidFill>
                            <a:schemeClr val="bg1"/>
                          </a:solidFill>
                          <a:latin typeface="Cambria Math" panose="02040503050406030204" pitchFamily="18" charset="0"/>
                        </a:rPr>
                        <m:t>𝒖</m:t>
                      </m:r>
                      <m:r>
                        <a:rPr lang="en-US" altLang="zh-CN" sz="2800" b="0" i="1" smtClean="0">
                          <a:solidFill>
                            <a:schemeClr val="bg1"/>
                          </a:solidFill>
                          <a:latin typeface="Cambria Math" panose="02040503050406030204" pitchFamily="18" charset="0"/>
                        </a:rPr>
                        <m:t>(</m:t>
                      </m:r>
                      <m:r>
                        <a:rPr lang="en-US" altLang="zh-CN" sz="2800" b="0" i="1" smtClean="0">
                          <a:solidFill>
                            <a:schemeClr val="bg1"/>
                          </a:solidFill>
                          <a:latin typeface="Cambria Math" panose="02040503050406030204" pitchFamily="18" charset="0"/>
                        </a:rPr>
                        <m:t>𝑇</m:t>
                      </m:r>
                      <m:r>
                        <a:rPr lang="en-US" altLang="zh-CN" sz="2800" b="0" i="1" smtClean="0">
                          <a:solidFill>
                            <a:schemeClr val="bg1"/>
                          </a:solidFill>
                          <a:latin typeface="Cambria Math" panose="02040503050406030204" pitchFamily="18" charset="0"/>
                        </a:rPr>
                        <m:t>−1)]</m:t>
                      </m:r>
                    </m:oMath>
                  </m:oMathPara>
                </a14:m>
                <a:endParaRPr lang="en-US" altLang="zh-CN" sz="2800" b="0" dirty="0">
                  <a:solidFill>
                    <a:schemeClr val="bg1"/>
                  </a:solidFill>
                </a:endParaRPr>
              </a:p>
            </p:txBody>
          </p:sp>
        </mc:Choice>
        <mc:Fallback xmlns="">
          <p:sp>
            <p:nvSpPr>
              <p:cNvPr id="11" name="文本框 3">
                <a:extLst>
                  <a:ext uri="{FF2B5EF4-FFF2-40B4-BE49-F238E27FC236}">
                    <a16:creationId xmlns:a16="http://schemas.microsoft.com/office/drawing/2014/main" id="{6765EEB0-165C-5DB1-C8AF-92A675BA4866}"/>
                  </a:ext>
                </a:extLst>
              </p:cNvPr>
              <p:cNvSpPr txBox="1">
                <a:spLocks noRot="1" noChangeAspect="1" noMove="1" noResize="1" noEditPoints="1" noAdjustHandles="1" noChangeArrowheads="1" noChangeShapeType="1" noTextEdit="1"/>
              </p:cNvSpPr>
              <p:nvPr/>
            </p:nvSpPr>
            <p:spPr>
              <a:xfrm>
                <a:off x="2989398" y="3329390"/>
                <a:ext cx="5507831" cy="430887"/>
              </a:xfrm>
              <a:prstGeom prst="rect">
                <a:avLst/>
              </a:prstGeom>
              <a:blipFill>
                <a:blip r:embed="rId5"/>
                <a:stretch>
                  <a:fillRect l="-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FF72447-2D6B-372E-CD62-A3212D5527C6}"/>
                  </a:ext>
                </a:extLst>
              </p:cNvPr>
              <p:cNvSpPr txBox="1"/>
              <p:nvPr/>
            </p:nvSpPr>
            <p:spPr>
              <a:xfrm>
                <a:off x="5039425" y="3316324"/>
                <a:ext cx="2884932" cy="523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altLang="zh-CN" sz="2800" b="0" i="1" smtClean="0">
                          <a:solidFill>
                            <a:schemeClr val="bg1"/>
                          </a:solidFill>
                          <a:latin typeface="Cambria Math" panose="02040503050406030204" pitchFamily="18" charset="0"/>
                        </a:rPr>
                        <m:t>𝑋</m:t>
                      </m:r>
                      <m:r>
                        <a:rPr lang="en-US" altLang="zh-CN" sz="2800" b="0" i="1" smtClean="0">
                          <a:solidFill>
                            <a:schemeClr val="bg1"/>
                          </a:solidFill>
                          <a:latin typeface="Cambria Math" panose="02040503050406030204" pitchFamily="18" charset="0"/>
                          <a:ea typeface="Cambria Math" panose="02040503050406030204" pitchFamily="18" charset="0"/>
                        </a:rPr>
                        <m:t>≈</m:t>
                      </m:r>
                      <m:r>
                        <a:rPr lang="en-US" altLang="zh-CN" sz="2800" b="0" i="1" smtClean="0">
                          <a:solidFill>
                            <a:schemeClr val="bg1"/>
                          </a:solidFill>
                          <a:latin typeface="Cambria Math" panose="02040503050406030204" pitchFamily="18" charset="0"/>
                        </a:rPr>
                        <m:t>𝑈</m:t>
                      </m:r>
                      <m:r>
                        <m:rPr>
                          <m:sty m:val="p"/>
                        </m:rPr>
                        <a:rPr lang="en-US" altLang="zh-CN" sz="2800" b="0" i="1" smtClean="0">
                          <a:solidFill>
                            <a:schemeClr val="bg1"/>
                          </a:solidFill>
                          <a:latin typeface="Cambria Math" panose="02040503050406030204" pitchFamily="18" charset="0"/>
                        </a:rPr>
                        <m:t>Σ</m:t>
                      </m:r>
                      <m:sSup>
                        <m:sSupPr>
                          <m:ctrlPr>
                            <a:rPr lang="en-US" altLang="zh-CN" sz="2800" b="0" i="1" smtClean="0">
                              <a:solidFill>
                                <a:schemeClr val="bg1"/>
                              </a:solidFill>
                              <a:latin typeface="Cambria Math" panose="02040503050406030204" pitchFamily="18" charset="0"/>
                            </a:rPr>
                          </m:ctrlPr>
                        </m:sSupPr>
                        <m:e>
                          <m:r>
                            <a:rPr lang="en-US" altLang="zh-CN" sz="2800" b="0" i="1" smtClean="0">
                              <a:solidFill>
                                <a:schemeClr val="bg1"/>
                              </a:solidFill>
                              <a:latin typeface="Cambria Math" panose="02040503050406030204" pitchFamily="18" charset="0"/>
                            </a:rPr>
                            <m:t>𝑉</m:t>
                          </m:r>
                        </m:e>
                        <m:sup>
                          <m:r>
                            <a:rPr lang="en-US" altLang="zh-CN" sz="2800" b="0" i="1" smtClean="0">
                              <a:solidFill>
                                <a:schemeClr val="bg1"/>
                              </a:solidFill>
                              <a:latin typeface="Cambria Math" panose="02040503050406030204" pitchFamily="18" charset="0"/>
                            </a:rPr>
                            <m:t>𝑇</m:t>
                          </m:r>
                        </m:sup>
                      </m:sSup>
                    </m:oMath>
                  </m:oMathPara>
                </a14:m>
                <a:endParaRPr lang="en-US" altLang="zh-CN" sz="2800" b="0" dirty="0">
                  <a:solidFill>
                    <a:schemeClr val="bg1"/>
                  </a:solidFill>
                </a:endParaRPr>
              </a:p>
            </p:txBody>
          </p:sp>
        </mc:Choice>
        <mc:Fallback xmlns="">
          <p:sp>
            <p:nvSpPr>
              <p:cNvPr id="26" name="文本框 25">
                <a:extLst>
                  <a:ext uri="{FF2B5EF4-FFF2-40B4-BE49-F238E27FC236}">
                    <a16:creationId xmlns:a16="http://schemas.microsoft.com/office/drawing/2014/main" id="{5FF72447-2D6B-372E-CD62-A3212D5527C6}"/>
                  </a:ext>
                </a:extLst>
              </p:cNvPr>
              <p:cNvSpPr txBox="1">
                <a:spLocks noRot="1" noChangeAspect="1" noMove="1" noResize="1" noEditPoints="1" noAdjustHandles="1" noChangeArrowheads="1" noChangeShapeType="1" noTextEdit="1"/>
              </p:cNvSpPr>
              <p:nvPr/>
            </p:nvSpPr>
            <p:spPr>
              <a:xfrm>
                <a:off x="5039425" y="3316324"/>
                <a:ext cx="2884932" cy="523220"/>
              </a:xfrm>
              <a:prstGeom prst="rect">
                <a:avLst/>
              </a:prstGeom>
              <a:blipFill>
                <a:blip r:embed="rId6"/>
                <a:stretch>
                  <a:fillRect/>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BEE2BDD-5421-2B13-B867-566BBD101574}"/>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Approximate the Operator</a:t>
            </a:r>
            <a:endParaRPr lang="en-US" dirty="0"/>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DCDC87C-1787-C54F-C9BC-466A11497373}"/>
                  </a:ext>
                </a:extLst>
              </p:cNvPr>
              <p:cNvSpPr txBox="1"/>
              <p:nvPr/>
            </p:nvSpPr>
            <p:spPr>
              <a:xfrm>
                <a:off x="4608930" y="3781937"/>
                <a:ext cx="2884932" cy="5344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b="0" i="1" smtClean="0">
                              <a:solidFill>
                                <a:schemeClr val="accent1">
                                  <a:lumMod val="60000"/>
                                  <a:lumOff val="40000"/>
                                </a:schemeClr>
                              </a:solidFill>
                              <a:latin typeface="Cambria Math" panose="02040503050406030204" pitchFamily="18" charset="0"/>
                            </a:rPr>
                          </m:ctrlPr>
                        </m:accPr>
                        <m:e>
                          <m:r>
                            <a:rPr lang="en-US" altLang="zh-CN" sz="2800" b="0" i="1" smtClean="0">
                              <a:solidFill>
                                <a:schemeClr val="accent1">
                                  <a:lumMod val="60000"/>
                                  <a:lumOff val="40000"/>
                                </a:schemeClr>
                              </a:solidFill>
                              <a:latin typeface="Cambria Math" panose="02040503050406030204" pitchFamily="18" charset="0"/>
                            </a:rPr>
                            <m:t>𝐾</m:t>
                          </m:r>
                        </m:e>
                      </m:acc>
                      <m:r>
                        <a:rPr lang="en-US" altLang="zh-CN" sz="2800" b="0" i="1" smtClean="0">
                          <a:solidFill>
                            <a:schemeClr val="bg1"/>
                          </a:solidFill>
                          <a:latin typeface="Cambria Math" panose="02040503050406030204" pitchFamily="18" charset="0"/>
                          <a:ea typeface="Cambria Math" panose="02040503050406030204" pitchFamily="18" charset="0"/>
                        </a:rPr>
                        <m:t>≈</m:t>
                      </m:r>
                      <m:sSup>
                        <m:sSupPr>
                          <m:ctrlPr>
                            <a:rPr lang="en-US" altLang="zh-CN" sz="2800" b="0" i="1" smtClean="0">
                              <a:solidFill>
                                <a:schemeClr val="accent1">
                                  <a:lumMod val="60000"/>
                                  <a:lumOff val="40000"/>
                                </a:schemeClr>
                              </a:solidFill>
                              <a:latin typeface="Cambria Math" panose="02040503050406030204" pitchFamily="18" charset="0"/>
                            </a:rPr>
                          </m:ctrlPr>
                        </m:sSupPr>
                        <m:e>
                          <m:r>
                            <a:rPr lang="en-US" altLang="zh-CN" sz="2800" b="0" i="1" smtClean="0">
                              <a:solidFill>
                                <a:schemeClr val="accent1">
                                  <a:lumMod val="60000"/>
                                  <a:lumOff val="40000"/>
                                </a:schemeClr>
                              </a:solidFill>
                              <a:latin typeface="Cambria Math" panose="02040503050406030204" pitchFamily="18" charset="0"/>
                            </a:rPr>
                            <m:t>𝑋</m:t>
                          </m:r>
                        </m:e>
                        <m:sup>
                          <m:r>
                            <a:rPr lang="en-US" altLang="zh-CN" sz="2800" b="0" i="1" smtClean="0">
                              <a:solidFill>
                                <a:schemeClr val="accent1">
                                  <a:lumMod val="60000"/>
                                  <a:lumOff val="40000"/>
                                </a:schemeClr>
                              </a:solidFill>
                              <a:latin typeface="Cambria Math" panose="02040503050406030204" pitchFamily="18" charset="0"/>
                            </a:rPr>
                            <m:t>′</m:t>
                          </m:r>
                        </m:sup>
                      </m:sSup>
                      <m:r>
                        <a:rPr lang="en-US" altLang="zh-CN" sz="2800" b="0" i="1" smtClean="0">
                          <a:solidFill>
                            <a:schemeClr val="bg1"/>
                          </a:solidFill>
                          <a:latin typeface="Cambria Math" panose="02040503050406030204" pitchFamily="18" charset="0"/>
                        </a:rPr>
                        <m:t>𝑉</m:t>
                      </m:r>
                      <m:sSup>
                        <m:sSupPr>
                          <m:ctrlPr>
                            <a:rPr lang="en-US" altLang="zh-CN" sz="2800" b="0" i="1" smtClean="0">
                              <a:solidFill>
                                <a:schemeClr val="bg1"/>
                              </a:solidFill>
                              <a:latin typeface="Cambria Math" panose="02040503050406030204" pitchFamily="18" charset="0"/>
                            </a:rPr>
                          </m:ctrlPr>
                        </m:sSupPr>
                        <m:e>
                          <m:r>
                            <m:rPr>
                              <m:sty m:val="p"/>
                            </m:rPr>
                            <a:rPr lang="en-US" altLang="zh-CN" sz="2800" b="0" i="1" smtClean="0">
                              <a:solidFill>
                                <a:schemeClr val="bg1"/>
                              </a:solidFill>
                              <a:latin typeface="Cambria Math" panose="02040503050406030204" pitchFamily="18" charset="0"/>
                            </a:rPr>
                            <m:t>Σ</m:t>
                          </m:r>
                        </m:e>
                        <m:sup>
                          <m:r>
                            <a:rPr lang="en-US" altLang="zh-CN" sz="2800" b="0" i="1" smtClean="0">
                              <a:solidFill>
                                <a:schemeClr val="bg1"/>
                              </a:solidFill>
                              <a:latin typeface="Cambria Math" panose="02040503050406030204" pitchFamily="18" charset="0"/>
                            </a:rPr>
                            <m:t>−1</m:t>
                          </m:r>
                        </m:sup>
                      </m:sSup>
                      <m:sSup>
                        <m:sSupPr>
                          <m:ctrlPr>
                            <a:rPr lang="en-US" altLang="zh-CN" sz="2800" b="0" i="1" smtClean="0">
                              <a:solidFill>
                                <a:schemeClr val="bg1"/>
                              </a:solidFill>
                              <a:latin typeface="Cambria Math" panose="02040503050406030204" pitchFamily="18" charset="0"/>
                            </a:rPr>
                          </m:ctrlPr>
                        </m:sSupPr>
                        <m:e>
                          <m:r>
                            <a:rPr lang="en-US" altLang="zh-CN" sz="2800" b="0" i="1" smtClean="0">
                              <a:solidFill>
                                <a:schemeClr val="bg1"/>
                              </a:solidFill>
                              <a:latin typeface="Cambria Math" panose="02040503050406030204" pitchFamily="18" charset="0"/>
                            </a:rPr>
                            <m:t>𝑈</m:t>
                          </m:r>
                        </m:e>
                        <m:sup>
                          <m:r>
                            <a:rPr lang="en-US" altLang="zh-CN" sz="2800" b="0" i="1" smtClean="0">
                              <a:solidFill>
                                <a:schemeClr val="bg1"/>
                              </a:solidFill>
                              <a:latin typeface="Cambria Math" panose="02040503050406030204" pitchFamily="18" charset="0"/>
                            </a:rPr>
                            <m:t>𝑇</m:t>
                          </m:r>
                        </m:sup>
                      </m:sSup>
                    </m:oMath>
                  </m:oMathPara>
                </a14:m>
                <a:endParaRPr lang="en-US" altLang="zh-CN" sz="2800" b="0" dirty="0">
                  <a:solidFill>
                    <a:schemeClr val="bg1"/>
                  </a:solidFill>
                </a:endParaRPr>
              </a:p>
            </p:txBody>
          </p:sp>
        </mc:Choice>
        <mc:Fallback xmlns="">
          <p:sp>
            <p:nvSpPr>
              <p:cNvPr id="23" name="文本框 22">
                <a:extLst>
                  <a:ext uri="{FF2B5EF4-FFF2-40B4-BE49-F238E27FC236}">
                    <a16:creationId xmlns:a16="http://schemas.microsoft.com/office/drawing/2014/main" id="{4DCDC87C-1787-C54F-C9BC-466A11497373}"/>
                  </a:ext>
                </a:extLst>
              </p:cNvPr>
              <p:cNvSpPr txBox="1">
                <a:spLocks noRot="1" noChangeAspect="1" noMove="1" noResize="1" noEditPoints="1" noAdjustHandles="1" noChangeArrowheads="1" noChangeShapeType="1" noTextEdit="1"/>
              </p:cNvSpPr>
              <p:nvPr/>
            </p:nvSpPr>
            <p:spPr>
              <a:xfrm>
                <a:off x="4608930" y="3781937"/>
                <a:ext cx="2884932" cy="534442"/>
              </a:xfrm>
              <a:prstGeom prst="rect">
                <a:avLst/>
              </a:prstGeom>
              <a:blipFill>
                <a:blip r:embed="rId7"/>
                <a:stretch>
                  <a:fillRect/>
                </a:stretch>
              </a:blipFill>
            </p:spPr>
            <p:txBody>
              <a:bodyPr/>
              <a:lstStyle/>
              <a:p>
                <a:r>
                  <a:rPr lang="en-CA">
                    <a:noFill/>
                  </a:rPr>
                  <a:t> </a:t>
                </a:r>
              </a:p>
            </p:txBody>
          </p:sp>
        </mc:Fallback>
      </mc:AlternateContent>
      <p:grpSp>
        <p:nvGrpSpPr>
          <p:cNvPr id="19" name="Group 18">
            <a:extLst>
              <a:ext uri="{FF2B5EF4-FFF2-40B4-BE49-F238E27FC236}">
                <a16:creationId xmlns:a16="http://schemas.microsoft.com/office/drawing/2014/main" id="{208329D2-D15B-CCD5-8A56-8206C81F61B2}"/>
              </a:ext>
            </a:extLst>
          </p:cNvPr>
          <p:cNvGrpSpPr/>
          <p:nvPr/>
        </p:nvGrpSpPr>
        <p:grpSpPr>
          <a:xfrm>
            <a:off x="8455618" y="3371946"/>
            <a:ext cx="1212610" cy="411975"/>
            <a:chOff x="8455618" y="3371946"/>
            <a:chExt cx="1212610" cy="411975"/>
          </a:xfrm>
        </p:grpSpPr>
        <p:sp>
          <p:nvSpPr>
            <p:cNvPr id="14" name="右大括号 13">
              <a:extLst>
                <a:ext uri="{FF2B5EF4-FFF2-40B4-BE49-F238E27FC236}">
                  <a16:creationId xmlns:a16="http://schemas.microsoft.com/office/drawing/2014/main" id="{24E031CE-FFF2-9882-4E8E-7EAD4ED9535F}"/>
                </a:ext>
              </a:extLst>
            </p:cNvPr>
            <p:cNvSpPr/>
            <p:nvPr/>
          </p:nvSpPr>
          <p:spPr>
            <a:xfrm rot="10800000" flipH="1">
              <a:off x="8455618" y="3371946"/>
              <a:ext cx="179765" cy="411975"/>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p:sp>
          <p:nvSpPr>
            <p:cNvPr id="17" name="文本框 17">
              <a:extLst>
                <a:ext uri="{FF2B5EF4-FFF2-40B4-BE49-F238E27FC236}">
                  <a16:creationId xmlns:a16="http://schemas.microsoft.com/office/drawing/2014/main" id="{EF07BB67-6C39-E404-DFC3-15C81B7DA117}"/>
                </a:ext>
              </a:extLst>
            </p:cNvPr>
            <p:cNvSpPr txBox="1"/>
            <p:nvPr/>
          </p:nvSpPr>
          <p:spPr>
            <a:xfrm>
              <a:off x="8665060" y="3390945"/>
              <a:ext cx="1003168" cy="369332"/>
            </a:xfrm>
            <a:prstGeom prst="rect">
              <a:avLst/>
            </a:prstGeom>
            <a:noFill/>
          </p:spPr>
          <p:txBody>
            <a:bodyPr wrap="square">
              <a:spAutoFit/>
            </a:bodyPr>
            <a:lstStyle/>
            <a:p>
              <a:r>
                <a:rPr lang="en-US" altLang="zh-CN" i="1" dirty="0">
                  <a:solidFill>
                    <a:schemeClr val="accent1">
                      <a:lumMod val="60000"/>
                      <a:lumOff val="40000"/>
                    </a:schemeClr>
                  </a:solidFill>
                </a:rPr>
                <a:t>N</a:t>
              </a:r>
              <a:r>
                <a:rPr lang="en-US" altLang="zh-CN" dirty="0">
                  <a:solidFill>
                    <a:schemeClr val="bg1"/>
                  </a:solidFill>
                </a:rPr>
                <a:t> </a:t>
              </a:r>
              <a:r>
                <a:rPr lang="en-US" altLang="zh-CN" dirty="0" err="1">
                  <a:solidFill>
                    <a:schemeClr val="bg1"/>
                  </a:solidFill>
                </a:rPr>
                <a:t>DoFs</a:t>
              </a:r>
              <a:endParaRPr lang="zh-CN" altLang="en-US" dirty="0">
                <a:solidFill>
                  <a:schemeClr val="bg1"/>
                </a:solidFill>
              </a:endParaRPr>
            </a:p>
          </p:txBody>
        </p:sp>
      </p:grpSp>
      <p:sp>
        <p:nvSpPr>
          <p:cNvPr id="5" name="TextBox 4">
            <a:extLst>
              <a:ext uri="{FF2B5EF4-FFF2-40B4-BE49-F238E27FC236}">
                <a16:creationId xmlns:a16="http://schemas.microsoft.com/office/drawing/2014/main" id="{63EDC659-EE7F-F92E-B390-2CF4FBECE997}"/>
              </a:ext>
            </a:extLst>
          </p:cNvPr>
          <p:cNvSpPr txBox="1"/>
          <p:nvPr/>
        </p:nvSpPr>
        <p:spPr>
          <a:xfrm>
            <a:off x="7384383" y="3208602"/>
            <a:ext cx="3564521" cy="630942"/>
          </a:xfrm>
          <a:prstGeom prst="rect">
            <a:avLst/>
          </a:prstGeom>
          <a:noFill/>
        </p:spPr>
        <p:txBody>
          <a:bodyPr wrap="square">
            <a:spAutoFit/>
          </a:bodyPr>
          <a:lstStyle/>
          <a:p>
            <a:pPr algn="ctr">
              <a:buNone/>
            </a:pPr>
            <a:r>
              <a:rPr lang="en-CA" sz="2000" b="0" dirty="0">
                <a:solidFill>
                  <a:schemeClr val="bg1"/>
                </a:solidFill>
                <a:effectLst/>
              </a:rPr>
              <a:t>Singular Value </a:t>
            </a:r>
            <a:r>
              <a:rPr lang="en-CA" sz="2000" dirty="0">
                <a:solidFill>
                  <a:schemeClr val="bg1"/>
                </a:solidFill>
              </a:rPr>
              <a:t>D</a:t>
            </a:r>
            <a:r>
              <a:rPr lang="en-CA" sz="2000" b="0" dirty="0">
                <a:solidFill>
                  <a:schemeClr val="bg1"/>
                </a:solidFill>
                <a:effectLst/>
              </a:rPr>
              <a:t>ecomposition</a:t>
            </a:r>
            <a:endParaRPr lang="en-CA" dirty="0">
              <a:solidFill>
                <a:srgbClr val="1F1F1F"/>
              </a:solidFill>
              <a:latin typeface="Google Sans"/>
            </a:endParaRPr>
          </a:p>
          <a:p>
            <a:pPr algn="ctr">
              <a:buNone/>
            </a:pPr>
            <a:r>
              <a:rPr lang="en-CA" sz="1500" dirty="0">
                <a:solidFill>
                  <a:schemeClr val="bg1"/>
                </a:solidFill>
              </a:rPr>
              <a:t>Low-rank Approximation of Data</a:t>
            </a:r>
          </a:p>
        </p:txBody>
      </p:sp>
      <p:sp>
        <p:nvSpPr>
          <p:cNvPr id="6" name="TextBox 5">
            <a:extLst>
              <a:ext uri="{FF2B5EF4-FFF2-40B4-BE49-F238E27FC236}">
                <a16:creationId xmlns:a16="http://schemas.microsoft.com/office/drawing/2014/main" id="{C155735A-1B06-DFB3-8949-438A91D50212}"/>
              </a:ext>
            </a:extLst>
          </p:cNvPr>
          <p:cNvSpPr txBox="1"/>
          <p:nvPr/>
        </p:nvSpPr>
        <p:spPr>
          <a:xfrm>
            <a:off x="7149503" y="3864326"/>
            <a:ext cx="4574255" cy="369332"/>
          </a:xfrm>
          <a:prstGeom prst="rect">
            <a:avLst/>
          </a:prstGeom>
          <a:noFill/>
        </p:spPr>
        <p:txBody>
          <a:bodyPr wrap="square">
            <a:spAutoFit/>
          </a:bodyPr>
          <a:lstStyle/>
          <a:p>
            <a:pPr algn="ctr">
              <a:buNone/>
            </a:pPr>
            <a:r>
              <a:rPr lang="en-CA" dirty="0">
                <a:solidFill>
                  <a:schemeClr val="bg1"/>
                </a:solidFill>
              </a:rPr>
              <a:t>Solve for </a:t>
            </a:r>
            <a:r>
              <a:rPr lang="en-CA" b="1" dirty="0">
                <a:solidFill>
                  <a:schemeClr val="bg1"/>
                </a:solidFill>
              </a:rPr>
              <a:t>Full-space</a:t>
            </a:r>
            <a:r>
              <a:rPr lang="en-CA" dirty="0">
                <a:solidFill>
                  <a:schemeClr val="bg1"/>
                </a:solidFill>
              </a:rPr>
              <a:t> Approximated Operator</a:t>
            </a:r>
          </a:p>
        </p:txBody>
      </p:sp>
      <mc:AlternateContent xmlns:mc="http://schemas.openxmlformats.org/markup-compatibility/2006" xmlns:a14="http://schemas.microsoft.com/office/drawing/2010/main">
        <mc:Choice Requires="a14">
          <p:sp>
            <p:nvSpPr>
              <p:cNvPr id="8" name="文本框 22">
                <a:extLst>
                  <a:ext uri="{FF2B5EF4-FFF2-40B4-BE49-F238E27FC236}">
                    <a16:creationId xmlns:a16="http://schemas.microsoft.com/office/drawing/2014/main" id="{A81713F9-712E-435A-B256-EAA801E769C6}"/>
                  </a:ext>
                </a:extLst>
              </p:cNvPr>
              <p:cNvSpPr txBox="1"/>
              <p:nvPr/>
            </p:nvSpPr>
            <p:spPr>
              <a:xfrm>
                <a:off x="4608930" y="4258440"/>
                <a:ext cx="2884932" cy="5339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sz="2800" b="0" i="1" smtClean="0">
                              <a:solidFill>
                                <a:schemeClr val="bg1">
                                  <a:lumMod val="95000"/>
                                </a:schemeClr>
                              </a:solidFill>
                              <a:latin typeface="Cambria Math" panose="02040503050406030204" pitchFamily="18" charset="0"/>
                            </a:rPr>
                          </m:ctrlPr>
                        </m:accPr>
                        <m:e>
                          <m:r>
                            <a:rPr lang="en-US" altLang="zh-CN" sz="2800" b="0" i="1" smtClean="0">
                              <a:solidFill>
                                <a:schemeClr val="bg1">
                                  <a:lumMod val="95000"/>
                                </a:schemeClr>
                              </a:solidFill>
                              <a:latin typeface="Cambria Math" panose="02040503050406030204" pitchFamily="18" charset="0"/>
                            </a:rPr>
                            <m:t>𝐾</m:t>
                          </m:r>
                        </m:e>
                      </m:acc>
                      <m:r>
                        <a:rPr lang="en-US" altLang="zh-CN" sz="2800" b="0" i="1" smtClean="0">
                          <a:solidFill>
                            <a:schemeClr val="bg1">
                              <a:lumMod val="95000"/>
                            </a:schemeClr>
                          </a:solidFill>
                          <a:latin typeface="Cambria Math" panose="02040503050406030204" pitchFamily="18" charset="0"/>
                        </a:rPr>
                        <m:t>=</m:t>
                      </m:r>
                      <m:sSup>
                        <m:sSupPr>
                          <m:ctrlPr>
                            <a:rPr lang="en-US" altLang="zh-CN" sz="2800" b="0" i="1" smtClean="0">
                              <a:solidFill>
                                <a:schemeClr val="accent1">
                                  <a:lumMod val="60000"/>
                                  <a:lumOff val="40000"/>
                                </a:schemeClr>
                              </a:solidFill>
                              <a:latin typeface="Cambria Math" panose="02040503050406030204" pitchFamily="18" charset="0"/>
                            </a:rPr>
                          </m:ctrlPr>
                        </m:sSupPr>
                        <m:e>
                          <m:r>
                            <m:rPr>
                              <m:sty m:val="p"/>
                            </m:rPr>
                            <a:rPr lang="en-US" altLang="zh-CN" sz="2800" b="0" i="0" smtClean="0">
                              <a:solidFill>
                                <a:schemeClr val="accent1">
                                  <a:lumMod val="60000"/>
                                  <a:lumOff val="40000"/>
                                </a:schemeClr>
                              </a:solidFill>
                              <a:latin typeface="Cambria Math" panose="02040503050406030204" pitchFamily="18" charset="0"/>
                            </a:rPr>
                            <m:t>Φ</m:t>
                          </m:r>
                        </m:e>
                        <m:sup>
                          <m:r>
                            <a:rPr lang="en-US" altLang="zh-CN" sz="2800" b="0" i="1" smtClean="0">
                              <a:solidFill>
                                <a:schemeClr val="accent1">
                                  <a:lumMod val="60000"/>
                                  <a:lumOff val="40000"/>
                                </a:schemeClr>
                              </a:solidFill>
                              <a:latin typeface="Cambria Math" panose="02040503050406030204" pitchFamily="18" charset="0"/>
                            </a:rPr>
                            <m:t>⋆</m:t>
                          </m:r>
                        </m:sup>
                      </m:sSup>
                      <m:r>
                        <m:rPr>
                          <m:sty m:val="p"/>
                        </m:rPr>
                        <a:rPr lang="en-US" altLang="zh-CN" sz="2800" b="0" i="0" smtClean="0">
                          <a:solidFill>
                            <a:schemeClr val="accent1">
                              <a:lumMod val="60000"/>
                              <a:lumOff val="40000"/>
                            </a:schemeClr>
                          </a:solidFill>
                          <a:latin typeface="Cambria Math" panose="02040503050406030204" pitchFamily="18" charset="0"/>
                        </a:rPr>
                        <m:t>ΛΦ</m:t>
                      </m:r>
                    </m:oMath>
                  </m:oMathPara>
                </a14:m>
                <a:endParaRPr lang="en-US" altLang="zh-CN" sz="2800" b="0" dirty="0">
                  <a:solidFill>
                    <a:schemeClr val="bg1"/>
                  </a:solidFill>
                </a:endParaRPr>
              </a:p>
            </p:txBody>
          </p:sp>
        </mc:Choice>
        <mc:Fallback xmlns="">
          <p:sp>
            <p:nvSpPr>
              <p:cNvPr id="8" name="文本框 22">
                <a:extLst>
                  <a:ext uri="{FF2B5EF4-FFF2-40B4-BE49-F238E27FC236}">
                    <a16:creationId xmlns:a16="http://schemas.microsoft.com/office/drawing/2014/main" id="{A81713F9-712E-435A-B256-EAA801E769C6}"/>
                  </a:ext>
                </a:extLst>
              </p:cNvPr>
              <p:cNvSpPr txBox="1">
                <a:spLocks noRot="1" noChangeAspect="1" noMove="1" noResize="1" noEditPoints="1" noAdjustHandles="1" noChangeArrowheads="1" noChangeShapeType="1" noTextEdit="1"/>
              </p:cNvSpPr>
              <p:nvPr/>
            </p:nvSpPr>
            <p:spPr>
              <a:xfrm>
                <a:off x="4608930" y="4258440"/>
                <a:ext cx="2884932" cy="533929"/>
              </a:xfrm>
              <a:prstGeom prst="rect">
                <a:avLst/>
              </a:prstGeom>
              <a:blipFill>
                <a:blip r:embed="rId8"/>
                <a:stretch>
                  <a:fillRect/>
                </a:stretch>
              </a:blipFill>
            </p:spPr>
            <p:txBody>
              <a:bodyPr/>
              <a:lstStyle/>
              <a:p>
                <a:r>
                  <a:rPr lang="en-CA">
                    <a:noFill/>
                  </a:rPr>
                  <a:t> </a:t>
                </a:r>
              </a:p>
            </p:txBody>
          </p:sp>
        </mc:Fallback>
      </mc:AlternateContent>
      <p:sp>
        <p:nvSpPr>
          <p:cNvPr id="12" name="TextBox 11">
            <a:extLst>
              <a:ext uri="{FF2B5EF4-FFF2-40B4-BE49-F238E27FC236}">
                <a16:creationId xmlns:a16="http://schemas.microsoft.com/office/drawing/2014/main" id="{BFC4A0BE-F654-656C-41F6-EB3BDF9C0D4D}"/>
              </a:ext>
            </a:extLst>
          </p:cNvPr>
          <p:cNvSpPr txBox="1"/>
          <p:nvPr/>
        </p:nvSpPr>
        <p:spPr>
          <a:xfrm>
            <a:off x="7149502" y="4314063"/>
            <a:ext cx="4574255" cy="369332"/>
          </a:xfrm>
          <a:prstGeom prst="rect">
            <a:avLst/>
          </a:prstGeom>
          <a:noFill/>
        </p:spPr>
        <p:txBody>
          <a:bodyPr wrap="square">
            <a:spAutoFit/>
          </a:bodyPr>
          <a:lstStyle/>
          <a:p>
            <a:pPr algn="ctr">
              <a:buNone/>
            </a:pPr>
            <a:r>
              <a:rPr lang="en-CA" dirty="0">
                <a:solidFill>
                  <a:schemeClr val="bg1"/>
                </a:solidFill>
              </a:rPr>
              <a:t>Eigen Decomposition</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517B64E-DF54-6F0F-0F58-4B8781F823D2}"/>
                  </a:ext>
                </a:extLst>
              </p:cNvPr>
              <p:cNvSpPr txBox="1"/>
              <p:nvPr/>
            </p:nvSpPr>
            <p:spPr>
              <a:xfrm>
                <a:off x="4155327" y="4735275"/>
                <a:ext cx="3792138" cy="92333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𝜙</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𝐸𝑖𝑔𝑒𝑛𝑣𝑒𝑐𝑡𝑜𝑟</m:t>
                      </m:r>
                    </m:oMath>
                  </m:oMathPara>
                </a14:m>
                <a:endParaRPr lang="en-US" dirty="0">
                  <a:solidFill>
                    <a:schemeClr val="bg2"/>
                  </a:solidFill>
                </a:endParaRPr>
              </a:p>
              <a:p>
                <a:pPr algn="ctr"/>
                <a14:m>
                  <m:oMathPara xmlns:m="http://schemas.openxmlformats.org/officeDocument/2006/math">
                    <m:oMathParaPr>
                      <m:jc m:val="centerGroup"/>
                    </m:oMathParaPr>
                    <m:oMath xmlns:m="http://schemas.openxmlformats.org/officeDocument/2006/math">
                      <m:r>
                        <m:rPr>
                          <m:sty m:val="p"/>
                        </m:rPr>
                        <a:rPr lang="en-US" b="0" i="0" smtClean="0">
                          <a:solidFill>
                            <a:schemeClr val="bg2"/>
                          </a:solidFill>
                          <a:latin typeface="Cambria Math" panose="02040503050406030204" pitchFamily="18" charset="0"/>
                        </a:rPr>
                        <m:t>Λ</m:t>
                      </m:r>
                      <m:r>
                        <a:rPr lang="en-US" b="0"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𝐸𝑖𝑔𝑒𝑛𝑣𝑎𝑙𝑢𝑒</m:t>
                      </m:r>
                      <m:r>
                        <a:rPr lang="en-US" b="0" i="1" smtClean="0">
                          <a:solidFill>
                            <a:schemeClr val="bg2"/>
                          </a:solidFill>
                          <a:latin typeface="Cambria Math" panose="02040503050406030204" pitchFamily="18" charset="0"/>
                        </a:rPr>
                        <m:t> </m:t>
                      </m:r>
                      <m:d>
                        <m:dPr>
                          <m:ctrlPr>
                            <a:rPr lang="en-US" b="0" i="1" smtClean="0">
                              <a:solidFill>
                                <a:schemeClr val="bg2"/>
                              </a:solidFill>
                              <a:latin typeface="Cambria Math" panose="02040503050406030204" pitchFamily="18" charset="0"/>
                            </a:rPr>
                          </m:ctrlPr>
                        </m:dPr>
                        <m:e>
                          <m:r>
                            <a:rPr lang="en-US" b="0" i="1" smtClean="0">
                              <a:solidFill>
                                <a:schemeClr val="bg2"/>
                              </a:solidFill>
                              <a:latin typeface="Cambria Math" panose="02040503050406030204" pitchFamily="18" charset="0"/>
                            </a:rPr>
                            <m:t>𝐷𝑖𝑎𝑔𝑜𝑛𝑎𝑙</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𝑀𝑎𝑡𝑟𝑖𝑥</m:t>
                          </m:r>
                        </m:e>
                      </m:d>
                    </m:oMath>
                  </m:oMathPara>
                </a14:m>
                <a:endParaRPr lang="en-US" b="0" dirty="0">
                  <a:solidFill>
                    <a:schemeClr val="bg2"/>
                  </a:solidFill>
                </a:endParaRPr>
              </a:p>
              <a:p>
                <a:pPr algn="ctr"/>
                <a14:m>
                  <m:oMathPara xmlns:m="http://schemas.openxmlformats.org/officeDocument/2006/math">
                    <m:oMathParaPr>
                      <m:jc m:val="centerGroup"/>
                    </m:oMathParaPr>
                    <m:oMath xmlns:m="http://schemas.openxmlformats.org/officeDocument/2006/math">
                      <m:r>
                        <a:rPr lang="en-US" i="1">
                          <a:solidFill>
                            <a:schemeClr val="bg2"/>
                          </a:solidFill>
                          <a:latin typeface="Cambria Math" panose="02040503050406030204" pitchFamily="18" charset="0"/>
                        </a:rPr>
                        <m:t>⋆:</m:t>
                      </m:r>
                      <m:r>
                        <a:rPr lang="en-US" i="1">
                          <a:solidFill>
                            <a:schemeClr val="bg2"/>
                          </a:solidFill>
                          <a:latin typeface="Cambria Math" panose="02040503050406030204" pitchFamily="18" charset="0"/>
                        </a:rPr>
                        <m:t>𝑝𝑠𝑒𝑢𝑑𝑜</m:t>
                      </m:r>
                      <m:r>
                        <a:rPr lang="en-US" i="1">
                          <a:solidFill>
                            <a:schemeClr val="bg2"/>
                          </a:solidFill>
                          <a:latin typeface="Cambria Math" panose="02040503050406030204" pitchFamily="18" charset="0"/>
                        </a:rPr>
                        <m:t> </m:t>
                      </m:r>
                      <m:r>
                        <a:rPr lang="en-US" i="1">
                          <a:solidFill>
                            <a:schemeClr val="bg2"/>
                          </a:solidFill>
                          <a:latin typeface="Cambria Math" panose="02040503050406030204" pitchFamily="18" charset="0"/>
                        </a:rPr>
                        <m:t>𝑖𝑛𝑣𝑒𝑟𝑠𝑒</m:t>
                      </m:r>
                    </m:oMath>
                  </m:oMathPara>
                </a14:m>
                <a:endParaRPr lang="en-CA" b="0" dirty="0">
                  <a:solidFill>
                    <a:schemeClr val="bg2"/>
                  </a:solidFill>
                </a:endParaRPr>
              </a:p>
            </p:txBody>
          </p:sp>
        </mc:Choice>
        <mc:Fallback xmlns="">
          <p:sp>
            <p:nvSpPr>
              <p:cNvPr id="15" name="TextBox 14">
                <a:extLst>
                  <a:ext uri="{FF2B5EF4-FFF2-40B4-BE49-F238E27FC236}">
                    <a16:creationId xmlns:a16="http://schemas.microsoft.com/office/drawing/2014/main" id="{D517B64E-DF54-6F0F-0F58-4B8781F823D2}"/>
                  </a:ext>
                </a:extLst>
              </p:cNvPr>
              <p:cNvSpPr txBox="1">
                <a:spLocks noRot="1" noChangeAspect="1" noMove="1" noResize="1" noEditPoints="1" noAdjustHandles="1" noChangeArrowheads="1" noChangeShapeType="1" noTextEdit="1"/>
              </p:cNvSpPr>
              <p:nvPr/>
            </p:nvSpPr>
            <p:spPr>
              <a:xfrm>
                <a:off x="4155327" y="4735275"/>
                <a:ext cx="3792138" cy="923330"/>
              </a:xfrm>
              <a:prstGeom prst="rect">
                <a:avLst/>
              </a:prstGeom>
              <a:blipFill>
                <a:blip r:embed="rId9"/>
                <a:stretch>
                  <a:fillRect b="-4636"/>
                </a:stretch>
              </a:blipFill>
            </p:spPr>
            <p:txBody>
              <a:bodyPr/>
              <a:lstStyle/>
              <a:p>
                <a:r>
                  <a:rPr lang="en-CA">
                    <a:noFill/>
                  </a:rPr>
                  <a:t> </a:t>
                </a:r>
              </a:p>
            </p:txBody>
          </p:sp>
        </mc:Fallback>
      </mc:AlternateContent>
    </p:spTree>
    <p:extLst>
      <p:ext uri="{BB962C8B-B14F-4D97-AF65-F5344CB8AC3E}">
        <p14:creationId xmlns:p14="http://schemas.microsoft.com/office/powerpoint/2010/main" val="8782591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11" grpId="0"/>
      <p:bldP spid="11" grpId="1"/>
      <p:bldP spid="26" grpId="0"/>
      <p:bldP spid="23" grpId="0"/>
      <p:bldP spid="5" grpId="0"/>
      <p:bldP spid="6" grpId="0"/>
      <p:bldP spid="8"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C75D-CA4F-334A-FEA8-3A30A549A01C}"/>
              </a:ext>
            </a:extLst>
          </p:cNvPr>
          <p:cNvSpPr>
            <a:spLocks noGrp="1"/>
          </p:cNvSpPr>
          <p:nvPr>
            <p:ph type="title"/>
          </p:nvPr>
        </p:nvSpPr>
        <p:spPr/>
        <p:txBody>
          <a:bodyPr/>
          <a:lstStyle/>
          <a:p>
            <a:r>
              <a:rPr lang="en-US" dirty="0"/>
              <a:t>Baselines</a:t>
            </a:r>
          </a:p>
        </p:txBody>
      </p:sp>
      <p:sp>
        <p:nvSpPr>
          <p:cNvPr id="3" name="Text Placeholder 2">
            <a:extLst>
              <a:ext uri="{FF2B5EF4-FFF2-40B4-BE49-F238E27FC236}">
                <a16:creationId xmlns:a16="http://schemas.microsoft.com/office/drawing/2014/main" id="{FB1272EA-FD64-8F3E-E47B-133F585AB75E}"/>
              </a:ext>
            </a:extLst>
          </p:cNvPr>
          <p:cNvSpPr>
            <a:spLocks noGrp="1"/>
          </p:cNvSpPr>
          <p:nvPr>
            <p:ph type="body" idx="1"/>
          </p:nvPr>
        </p:nvSpPr>
        <p:spPr/>
        <p:txBody>
          <a:bodyPr/>
          <a:lstStyle/>
          <a:p>
            <a:r>
              <a:rPr lang="en-US" dirty="0"/>
              <a:t>  Validation and Comparison.</a:t>
            </a:r>
          </a:p>
        </p:txBody>
      </p:sp>
    </p:spTree>
    <p:extLst>
      <p:ext uri="{BB962C8B-B14F-4D97-AF65-F5344CB8AC3E}">
        <p14:creationId xmlns:p14="http://schemas.microsoft.com/office/powerpoint/2010/main" val="10722538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lume">
            <a:hlinkClick r:id="" action="ppaction://media"/>
            <a:extLst>
              <a:ext uri="{FF2B5EF4-FFF2-40B4-BE49-F238E27FC236}">
                <a16:creationId xmlns:a16="http://schemas.microsoft.com/office/drawing/2014/main" id="{BDFD0D2F-F461-DE97-382B-40C466B49C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6286" y="952054"/>
            <a:ext cx="9245600" cy="5200650"/>
          </a:xfrm>
          <a:prstGeom prst="rect">
            <a:avLst/>
          </a:prstGeom>
          <a:effectLst>
            <a:softEdge rad="127000"/>
          </a:effectLst>
        </p:spPr>
      </p:pic>
      <p:sp>
        <p:nvSpPr>
          <p:cNvPr id="2" name="Title 1">
            <a:extLst>
              <a:ext uri="{FF2B5EF4-FFF2-40B4-BE49-F238E27FC236}">
                <a16:creationId xmlns:a16="http://schemas.microsoft.com/office/drawing/2014/main" id="{1B9EA5EC-7FF1-C552-957F-C3CE80DC97CA}"/>
              </a:ext>
            </a:extLst>
          </p:cNvPr>
          <p:cNvSpPr>
            <a:spLocks noGrp="1"/>
          </p:cNvSpPr>
          <p:nvPr>
            <p:ph type="title"/>
          </p:nvPr>
        </p:nvSpPr>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Reconstruction</a:t>
            </a:r>
            <a:endParaRPr lang="en-US" dirty="0"/>
          </a:p>
        </p:txBody>
      </p:sp>
      <p:sp>
        <p:nvSpPr>
          <p:cNvPr id="24" name="文本框 23">
            <a:extLst>
              <a:ext uri="{FF2B5EF4-FFF2-40B4-BE49-F238E27FC236}">
                <a16:creationId xmlns:a16="http://schemas.microsoft.com/office/drawing/2014/main" id="{DD934D04-F6A3-C62E-8525-143D233C29E0}"/>
              </a:ext>
            </a:extLst>
          </p:cNvPr>
          <p:cNvSpPr txBox="1"/>
          <p:nvPr/>
        </p:nvSpPr>
        <p:spPr>
          <a:xfrm>
            <a:off x="4864696" y="3136612"/>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r=2</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RMSE=3.6%</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6" name="文本框 23">
            <a:extLst>
              <a:ext uri="{FF2B5EF4-FFF2-40B4-BE49-F238E27FC236}">
                <a16:creationId xmlns:a16="http://schemas.microsoft.com/office/drawing/2014/main" id="{E01FC160-821D-48B1-F16B-500DDC9BDB2E}"/>
              </a:ext>
            </a:extLst>
          </p:cNvPr>
          <p:cNvSpPr txBox="1"/>
          <p:nvPr/>
        </p:nvSpPr>
        <p:spPr>
          <a:xfrm>
            <a:off x="6661385" y="3136612"/>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r=9</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RMSE=2.6%</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7" name="文本框 23">
            <a:extLst>
              <a:ext uri="{FF2B5EF4-FFF2-40B4-BE49-F238E27FC236}">
                <a16:creationId xmlns:a16="http://schemas.microsoft.com/office/drawing/2014/main" id="{130317D9-E8DC-5847-C335-2F339AE3AB68}"/>
              </a:ext>
            </a:extLst>
          </p:cNvPr>
          <p:cNvSpPr txBox="1"/>
          <p:nvPr/>
        </p:nvSpPr>
        <p:spPr>
          <a:xfrm>
            <a:off x="8487906" y="3119394"/>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r=28</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RMSE=1.7%</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8" name="文本框 23">
            <a:extLst>
              <a:ext uri="{FF2B5EF4-FFF2-40B4-BE49-F238E27FC236}">
                <a16:creationId xmlns:a16="http://schemas.microsoft.com/office/drawing/2014/main" id="{36403F34-18F0-B16D-E35C-58C19FFE9544}"/>
              </a:ext>
            </a:extLst>
          </p:cNvPr>
          <p:cNvSpPr txBox="1"/>
          <p:nvPr/>
        </p:nvSpPr>
        <p:spPr>
          <a:xfrm>
            <a:off x="4913489" y="5596264"/>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RMSE=0.9%</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9" name="文本框 23">
            <a:extLst>
              <a:ext uri="{FF2B5EF4-FFF2-40B4-BE49-F238E27FC236}">
                <a16:creationId xmlns:a16="http://schemas.microsoft.com/office/drawing/2014/main" id="{A89C33A9-61FA-D4FD-ADEF-E8FCAC96BE80}"/>
              </a:ext>
            </a:extLst>
          </p:cNvPr>
          <p:cNvSpPr txBox="1"/>
          <p:nvPr/>
        </p:nvSpPr>
        <p:spPr>
          <a:xfrm>
            <a:off x="6647098" y="5572273"/>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r=105</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RMSE=0.4%</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0" name="文本框 23">
            <a:extLst>
              <a:ext uri="{FF2B5EF4-FFF2-40B4-BE49-F238E27FC236}">
                <a16:creationId xmlns:a16="http://schemas.microsoft.com/office/drawing/2014/main" id="{09DB6494-622D-C4CC-8B27-082D7BFC5F73}"/>
              </a:ext>
            </a:extLst>
          </p:cNvPr>
          <p:cNvSpPr txBox="1"/>
          <p:nvPr/>
        </p:nvSpPr>
        <p:spPr>
          <a:xfrm>
            <a:off x="8509792" y="5592975"/>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r=130</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RMSE=0.3%</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1" name="TextBox 10">
            <a:extLst>
              <a:ext uri="{FF2B5EF4-FFF2-40B4-BE49-F238E27FC236}">
                <a16:creationId xmlns:a16="http://schemas.microsoft.com/office/drawing/2014/main" id="{8B4BB188-E2E3-ECB9-4FED-0DDDA1837F0B}"/>
              </a:ext>
            </a:extLst>
          </p:cNvPr>
          <p:cNvSpPr txBox="1"/>
          <p:nvPr/>
        </p:nvSpPr>
        <p:spPr>
          <a:xfrm>
            <a:off x="2054504" y="5536614"/>
            <a:ext cx="1876425" cy="369332"/>
          </a:xfrm>
          <a:prstGeom prst="rect">
            <a:avLst/>
          </a:prstGeom>
          <a:noFill/>
        </p:spPr>
        <p:txBody>
          <a:bodyPr wrap="square" rtlCol="0">
            <a:spAutoFit/>
          </a:bodyPr>
          <a:lstStyle/>
          <a:p>
            <a:pPr algn="ctr"/>
            <a:r>
              <a:rPr lang="en-CA" dirty="0">
                <a:solidFill>
                  <a:schemeClr val="bg1"/>
                </a:solidFill>
              </a:rPr>
              <a:t>Ground Truth</a:t>
            </a:r>
            <a:endParaRPr lang="en-US" dirty="0">
              <a:solidFill>
                <a:schemeClr val="bg1"/>
              </a:solidFill>
            </a:endParaRPr>
          </a:p>
        </p:txBody>
      </p:sp>
      <p:sp>
        <p:nvSpPr>
          <p:cNvPr id="3" name="Isosceles Triangle 2">
            <a:extLst>
              <a:ext uri="{FF2B5EF4-FFF2-40B4-BE49-F238E27FC236}">
                <a16:creationId xmlns:a16="http://schemas.microsoft.com/office/drawing/2014/main" id="{FFB123CE-E981-CC21-B699-3D58C5A01C0F}"/>
              </a:ext>
            </a:extLst>
          </p:cNvPr>
          <p:cNvSpPr/>
          <p:nvPr/>
        </p:nvSpPr>
        <p:spPr>
          <a:xfrm rot="5400000">
            <a:off x="5018468" y="5664441"/>
            <a:ext cx="237195" cy="35087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1850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33A4-3D99-983F-F56B-9F99B95C5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43C93-6F1F-2017-22BB-DF2A6E3CD885}"/>
              </a:ext>
            </a:extLst>
          </p:cNvPr>
          <p:cNvSpPr>
            <a:spLocks noGrp="1"/>
          </p:cNvSpPr>
          <p:nvPr>
            <p:ph type="title"/>
          </p:nvPr>
        </p:nvSpPr>
        <p:spPr/>
        <p:txBody>
          <a:bodyPr/>
          <a:lstStyle/>
          <a:p>
            <a:r>
              <a:rPr lang="en-US" dirty="0"/>
              <a:t>Simulations Are Beautiful, But…</a:t>
            </a:r>
          </a:p>
        </p:txBody>
      </p:sp>
      <p:pic>
        <p:nvPicPr>
          <p:cNvPr id="3" name="RT">
            <a:hlinkClick r:id="" action="ppaction://media"/>
            <a:extLst>
              <a:ext uri="{FF2B5EF4-FFF2-40B4-BE49-F238E27FC236}">
                <a16:creationId xmlns:a16="http://schemas.microsoft.com/office/drawing/2014/main" id="{58E3B20B-3404-EBE5-D6B6-B250BE0F9D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9600" y="1596572"/>
            <a:ext cx="8432800" cy="4216400"/>
          </a:xfrm>
          <a:prstGeom prst="rect">
            <a:avLst/>
          </a:prstGeom>
          <a:ln w="38100">
            <a:solidFill>
              <a:schemeClr val="bg1"/>
            </a:solidFill>
          </a:ln>
        </p:spPr>
      </p:pic>
    </p:spTree>
    <p:extLst>
      <p:ext uri="{BB962C8B-B14F-4D97-AF65-F5344CB8AC3E}">
        <p14:creationId xmlns:p14="http://schemas.microsoft.com/office/powerpoint/2010/main" val="24992942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45" objId="3"/>
        <p14:stopEvt time="10047"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5480-0C69-0973-0F9D-53E94E20D651}"/>
            </a:ext>
          </a:extLst>
        </p:cNvPr>
        <p:cNvGrpSpPr/>
        <p:nvPr/>
      </p:nvGrpSpPr>
      <p:grpSpPr>
        <a:xfrm>
          <a:off x="0" y="0"/>
          <a:ext cx="0" cy="0"/>
          <a:chOff x="0" y="0"/>
          <a:chExt cx="0" cy="0"/>
        </a:xfrm>
      </p:grpSpPr>
      <p:pic>
        <p:nvPicPr>
          <p:cNvPr id="19" name="bunny3d">
            <a:hlinkClick r:id="" action="ppaction://media"/>
            <a:extLst>
              <a:ext uri="{FF2B5EF4-FFF2-40B4-BE49-F238E27FC236}">
                <a16:creationId xmlns:a16="http://schemas.microsoft.com/office/drawing/2014/main" id="{372D6E97-DB1C-5688-E32C-1066C142F46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5558" y="951944"/>
            <a:ext cx="9267214" cy="5212807"/>
          </a:xfrm>
          <a:prstGeom prst="rect">
            <a:avLst/>
          </a:prstGeom>
          <a:effectLst>
            <a:softEdge rad="12700"/>
          </a:effectLst>
        </p:spPr>
      </p:pic>
      <p:sp>
        <p:nvSpPr>
          <p:cNvPr id="2" name="Title 1">
            <a:extLst>
              <a:ext uri="{FF2B5EF4-FFF2-40B4-BE49-F238E27FC236}">
                <a16:creationId xmlns:a16="http://schemas.microsoft.com/office/drawing/2014/main" id="{B98EB13E-2F13-17D2-0551-078F726F917E}"/>
              </a:ext>
            </a:extLst>
          </p:cNvPr>
          <p:cNvSpPr>
            <a:spLocks noGrp="1"/>
          </p:cNvSpPr>
          <p:nvPr>
            <p:ph type="title"/>
          </p:nvPr>
        </p:nvSpPr>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Reconstruction: Bunny</a:t>
            </a:r>
            <a:endParaRPr lang="en-US" dirty="0"/>
          </a:p>
        </p:txBody>
      </p:sp>
      <p:sp>
        <p:nvSpPr>
          <p:cNvPr id="4" name="文本框 23">
            <a:extLst>
              <a:ext uri="{FF2B5EF4-FFF2-40B4-BE49-F238E27FC236}">
                <a16:creationId xmlns:a16="http://schemas.microsoft.com/office/drawing/2014/main" id="{3683306C-781A-9468-794D-EA93DD445ED8}"/>
              </a:ext>
            </a:extLst>
          </p:cNvPr>
          <p:cNvSpPr txBox="1"/>
          <p:nvPr/>
        </p:nvSpPr>
        <p:spPr>
          <a:xfrm>
            <a:off x="4864696" y="3136612"/>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r=2</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RMSE=2.5%</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5" name="文本框 23">
            <a:extLst>
              <a:ext uri="{FF2B5EF4-FFF2-40B4-BE49-F238E27FC236}">
                <a16:creationId xmlns:a16="http://schemas.microsoft.com/office/drawing/2014/main" id="{2D00A164-7231-9E26-BAA7-BC18ABAA7D74}"/>
              </a:ext>
            </a:extLst>
          </p:cNvPr>
          <p:cNvSpPr txBox="1"/>
          <p:nvPr/>
        </p:nvSpPr>
        <p:spPr>
          <a:xfrm>
            <a:off x="6661385" y="3136612"/>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r=9</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RMSE=1.8%</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9" name="文本框 23">
            <a:extLst>
              <a:ext uri="{FF2B5EF4-FFF2-40B4-BE49-F238E27FC236}">
                <a16:creationId xmlns:a16="http://schemas.microsoft.com/office/drawing/2014/main" id="{8F843C21-F157-E8E8-9DDC-2A5F63EC6970}"/>
              </a:ext>
            </a:extLst>
          </p:cNvPr>
          <p:cNvSpPr txBox="1"/>
          <p:nvPr/>
        </p:nvSpPr>
        <p:spPr>
          <a:xfrm>
            <a:off x="8487906" y="3119394"/>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r=28</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RMSE=1.1%</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1" name="文本框 23">
            <a:extLst>
              <a:ext uri="{FF2B5EF4-FFF2-40B4-BE49-F238E27FC236}">
                <a16:creationId xmlns:a16="http://schemas.microsoft.com/office/drawing/2014/main" id="{A2E350B0-06AF-D13D-E251-0700B71846BC}"/>
              </a:ext>
            </a:extLst>
          </p:cNvPr>
          <p:cNvSpPr txBox="1"/>
          <p:nvPr/>
        </p:nvSpPr>
        <p:spPr>
          <a:xfrm>
            <a:off x="4913489" y="5592975"/>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RMSE=0.4%</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2" name="文本框 23">
            <a:extLst>
              <a:ext uri="{FF2B5EF4-FFF2-40B4-BE49-F238E27FC236}">
                <a16:creationId xmlns:a16="http://schemas.microsoft.com/office/drawing/2014/main" id="{27E15ADB-BD67-359D-5F9A-6D32DC6496FD}"/>
              </a:ext>
            </a:extLst>
          </p:cNvPr>
          <p:cNvSpPr txBox="1"/>
          <p:nvPr/>
        </p:nvSpPr>
        <p:spPr>
          <a:xfrm>
            <a:off x="6647098" y="5572273"/>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r=105</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RMSE=0.2%</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6" name="文本框 23">
            <a:extLst>
              <a:ext uri="{FF2B5EF4-FFF2-40B4-BE49-F238E27FC236}">
                <a16:creationId xmlns:a16="http://schemas.microsoft.com/office/drawing/2014/main" id="{AC55FE01-DF1C-A8EE-63AD-964881B013B7}"/>
              </a:ext>
            </a:extLst>
          </p:cNvPr>
          <p:cNvSpPr txBox="1"/>
          <p:nvPr/>
        </p:nvSpPr>
        <p:spPr>
          <a:xfrm>
            <a:off x="8509792" y="5592975"/>
            <a:ext cx="1567544" cy="477054"/>
          </a:xfrm>
          <a:prstGeom prst="rect">
            <a:avLst/>
          </a:prstGeom>
          <a:noFill/>
        </p:spPr>
        <p:txBody>
          <a:bodyPr wrap="square" rtlCol="0">
            <a:spAutoFit/>
          </a:bodyPr>
          <a:lstStyle/>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r=130</a:t>
            </a:r>
          </a:p>
          <a:p>
            <a:pPr algn="ctr"/>
            <a:r>
              <a:rPr lang="en-US" altLang="zh-CN" sz="1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RMSE=0.1%</a:t>
            </a:r>
            <a:endParaRPr lang="zh-CN" altLang="en-US" sz="1000" dirty="0">
              <a:solidFill>
                <a:schemeClr val="bg1"/>
              </a:solidFill>
              <a:latin typeface="Linux Biolinum" panose="02000503000000000000" pitchFamily="2" charset="0"/>
              <a:cs typeface="Linux Biolinum" panose="02000503000000000000" pitchFamily="2" charset="0"/>
            </a:endParaRPr>
          </a:p>
        </p:txBody>
      </p:sp>
      <p:sp>
        <p:nvSpPr>
          <p:cNvPr id="17" name="TextBox 16">
            <a:extLst>
              <a:ext uri="{FF2B5EF4-FFF2-40B4-BE49-F238E27FC236}">
                <a16:creationId xmlns:a16="http://schemas.microsoft.com/office/drawing/2014/main" id="{15FB0BA0-3E42-6D9C-F87A-A7AC59FE2AF4}"/>
              </a:ext>
            </a:extLst>
          </p:cNvPr>
          <p:cNvSpPr txBox="1"/>
          <p:nvPr/>
        </p:nvSpPr>
        <p:spPr>
          <a:xfrm>
            <a:off x="2054504" y="5536614"/>
            <a:ext cx="1876425" cy="369332"/>
          </a:xfrm>
          <a:prstGeom prst="rect">
            <a:avLst/>
          </a:prstGeom>
          <a:noFill/>
        </p:spPr>
        <p:txBody>
          <a:bodyPr wrap="square" rtlCol="0">
            <a:spAutoFit/>
          </a:bodyPr>
          <a:lstStyle/>
          <a:p>
            <a:pPr algn="ctr"/>
            <a:r>
              <a:rPr lang="en-CA" dirty="0">
                <a:solidFill>
                  <a:schemeClr val="bg1"/>
                </a:solidFill>
              </a:rPr>
              <a:t>Ground Truth</a:t>
            </a:r>
            <a:endParaRPr lang="en-US" dirty="0">
              <a:solidFill>
                <a:schemeClr val="bg1"/>
              </a:solidFill>
            </a:endParaRPr>
          </a:p>
        </p:txBody>
      </p:sp>
      <p:sp>
        <p:nvSpPr>
          <p:cNvPr id="3" name="Isosceles Triangle 2">
            <a:extLst>
              <a:ext uri="{FF2B5EF4-FFF2-40B4-BE49-F238E27FC236}">
                <a16:creationId xmlns:a16="http://schemas.microsoft.com/office/drawing/2014/main" id="{7549704D-38E6-5C15-50B9-9520C6A11B95}"/>
              </a:ext>
            </a:extLst>
          </p:cNvPr>
          <p:cNvSpPr/>
          <p:nvPr/>
        </p:nvSpPr>
        <p:spPr>
          <a:xfrm rot="5400000">
            <a:off x="5018468" y="5664441"/>
            <a:ext cx="237195" cy="35087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7099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remove" display="0">
                  <p:stCondLst>
                    <p:cond delay="indefinite"/>
                  </p:stCondLst>
                </p:cTn>
                <p:tgtEl>
                  <p:spTgt spid="19"/>
                </p:tgtEl>
              </p:cMediaNode>
            </p:video>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529A7C-53FF-8CFF-42EE-6EF49A87C807}"/>
            </a:ext>
          </a:extLst>
        </p:cNvPr>
        <p:cNvGrpSpPr/>
        <p:nvPr/>
      </p:nvGrpSpPr>
      <p:grpSpPr>
        <a:xfrm>
          <a:off x="0" y="0"/>
          <a:ext cx="0" cy="0"/>
          <a:chOff x="0" y="0"/>
          <a:chExt cx="0" cy="0"/>
        </a:xfrm>
      </p:grpSpPr>
      <p:pic>
        <p:nvPicPr>
          <p:cNvPr id="10" name="vortex ring">
            <a:hlinkClick r:id="" action="ppaction://media"/>
            <a:extLst>
              <a:ext uri="{FF2B5EF4-FFF2-40B4-BE49-F238E27FC236}">
                <a16:creationId xmlns:a16="http://schemas.microsoft.com/office/drawing/2014/main" id="{77CE2C2E-F35A-3624-9641-68F493EDE0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6114" y="945184"/>
            <a:ext cx="9419771" cy="5298621"/>
          </a:xfrm>
          <a:prstGeom prst="rect">
            <a:avLst/>
          </a:prstGeom>
          <a:effectLst>
            <a:softEdge rad="127000"/>
          </a:effectLst>
        </p:spPr>
      </p:pic>
      <p:sp>
        <p:nvSpPr>
          <p:cNvPr id="2" name="标题 1">
            <a:extLst>
              <a:ext uri="{FF2B5EF4-FFF2-40B4-BE49-F238E27FC236}">
                <a16:creationId xmlns:a16="http://schemas.microsoft.com/office/drawing/2014/main" id="{DA88AF76-EA94-6904-EB0E-9F0357D9B637}"/>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Reconstruction: Ring Collision</a:t>
            </a:r>
            <a:endParaRPr lang="zh-CN" altLang="en-US" dirty="0">
              <a:latin typeface="Linux Biolinum Capitals" panose="02000503000000000000" pitchFamily="2" charset="0"/>
              <a:cs typeface="Linux Biolinum Capitals" panose="02000503000000000000" pitchFamily="2" charset="0"/>
            </a:endParaRPr>
          </a:p>
        </p:txBody>
      </p:sp>
      <p:sp>
        <p:nvSpPr>
          <p:cNvPr id="3" name="文本框 2">
            <a:extLst>
              <a:ext uri="{FF2B5EF4-FFF2-40B4-BE49-F238E27FC236}">
                <a16:creationId xmlns:a16="http://schemas.microsoft.com/office/drawing/2014/main" id="{F8E19520-2884-4EE4-286B-22AD7F836FAE}"/>
              </a:ext>
            </a:extLst>
          </p:cNvPr>
          <p:cNvSpPr txBox="1"/>
          <p:nvPr/>
        </p:nvSpPr>
        <p:spPr>
          <a:xfrm>
            <a:off x="1367372" y="5612863"/>
            <a:ext cx="1795502" cy="400110"/>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Ground Truth</a:t>
            </a:r>
            <a:endParaRPr lang="zh-CN" altLang="en-US" sz="2000" dirty="0">
              <a:solidFill>
                <a:schemeClr val="bg1"/>
              </a:solidFill>
              <a:latin typeface="Linux Biolinum" panose="02000503000000000000" pitchFamily="2" charset="0"/>
              <a:cs typeface="Linux Biolinum" panose="02000503000000000000" pitchFamily="2" charset="0"/>
            </a:endParaRPr>
          </a:p>
        </p:txBody>
      </p:sp>
      <p:sp>
        <p:nvSpPr>
          <p:cNvPr id="4" name="文本框 3">
            <a:extLst>
              <a:ext uri="{FF2B5EF4-FFF2-40B4-BE49-F238E27FC236}">
                <a16:creationId xmlns:a16="http://schemas.microsoft.com/office/drawing/2014/main" id="{B9E63404-7CA2-B24D-EF77-AF475A6AF3D9}"/>
              </a:ext>
            </a:extLst>
          </p:cNvPr>
          <p:cNvSpPr txBox="1"/>
          <p:nvPr/>
        </p:nvSpPr>
        <p:spPr>
          <a:xfrm>
            <a:off x="6735135" y="5497447"/>
            <a:ext cx="1152605" cy="630942"/>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Ours</a:t>
            </a:r>
          </a:p>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r=150</a:t>
            </a:r>
            <a:endParaRPr lang="zh-CN" altLang="en-US" sz="1500" dirty="0">
              <a:solidFill>
                <a:schemeClr val="bg1"/>
              </a:solidFill>
              <a:latin typeface="Linux Biolinum" panose="02000503000000000000" pitchFamily="2" charset="0"/>
              <a:cs typeface="Linux Biolinum" panose="02000503000000000000" pitchFamily="2" charset="0"/>
            </a:endParaRPr>
          </a:p>
        </p:txBody>
      </p:sp>
    </p:spTree>
    <p:extLst>
      <p:ext uri="{BB962C8B-B14F-4D97-AF65-F5344CB8AC3E}">
        <p14:creationId xmlns:p14="http://schemas.microsoft.com/office/powerpoint/2010/main" val="38461993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8EB96-BDA2-D5EF-F08D-11F7E242397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85F0DC36-2520-0856-C4D1-B90847D1135F}"/>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Comparison</a:t>
            </a:r>
            <a:endParaRPr lang="zh-CN" altLang="en-US" dirty="0">
              <a:latin typeface="Linux Biolinum Capitals" panose="02000503000000000000" pitchFamily="2" charset="0"/>
              <a:cs typeface="Linux Biolinum Capitals" panose="02000503000000000000" pitchFamily="2" charset="0"/>
            </a:endParaRPr>
          </a:p>
        </p:txBody>
      </p:sp>
      <p:sp>
        <p:nvSpPr>
          <p:cNvPr id="3" name="文本框 2">
            <a:extLst>
              <a:ext uri="{FF2B5EF4-FFF2-40B4-BE49-F238E27FC236}">
                <a16:creationId xmlns:a16="http://schemas.microsoft.com/office/drawing/2014/main" id="{485328BB-3867-42E1-2535-9A3EC3A389CD}"/>
              </a:ext>
            </a:extLst>
          </p:cNvPr>
          <p:cNvSpPr txBox="1"/>
          <p:nvPr/>
        </p:nvSpPr>
        <p:spPr>
          <a:xfrm>
            <a:off x="5198249" y="6112483"/>
            <a:ext cx="1795502" cy="400110"/>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Ground Truth</a:t>
            </a:r>
            <a:endParaRPr lang="zh-CN" altLang="en-US" sz="2000" dirty="0">
              <a:solidFill>
                <a:schemeClr val="bg1"/>
              </a:solidFill>
              <a:latin typeface="Linux Biolinum" panose="02000503000000000000" pitchFamily="2" charset="0"/>
              <a:cs typeface="Linux Biolinum" panose="02000503000000000000" pitchFamily="2" charset="0"/>
            </a:endParaRPr>
          </a:p>
        </p:txBody>
      </p:sp>
      <p:sp>
        <p:nvSpPr>
          <p:cNvPr id="4" name="文本框 3">
            <a:extLst>
              <a:ext uri="{FF2B5EF4-FFF2-40B4-BE49-F238E27FC236}">
                <a16:creationId xmlns:a16="http://schemas.microsoft.com/office/drawing/2014/main" id="{3618FBC4-1D26-275E-3969-DA1B65AAFEDB}"/>
              </a:ext>
            </a:extLst>
          </p:cNvPr>
          <p:cNvSpPr txBox="1"/>
          <p:nvPr/>
        </p:nvSpPr>
        <p:spPr>
          <a:xfrm>
            <a:off x="8796753" y="6113698"/>
            <a:ext cx="1152605" cy="630942"/>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Ours</a:t>
            </a:r>
          </a:p>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endParaRPr lang="zh-CN" altLang="en-US" sz="1500" dirty="0">
              <a:solidFill>
                <a:schemeClr val="bg1"/>
              </a:solidFill>
              <a:latin typeface="Linux Biolinum" panose="02000503000000000000" pitchFamily="2" charset="0"/>
              <a:cs typeface="Linux Biolinum" panose="02000503000000000000" pitchFamily="2" charset="0"/>
            </a:endParaRPr>
          </a:p>
        </p:txBody>
      </p:sp>
      <p:sp>
        <p:nvSpPr>
          <p:cNvPr id="5" name="文本框 4">
            <a:extLst>
              <a:ext uri="{FF2B5EF4-FFF2-40B4-BE49-F238E27FC236}">
                <a16:creationId xmlns:a16="http://schemas.microsoft.com/office/drawing/2014/main" id="{1721CB3D-E11E-A53E-3B42-E41EE3F29695}"/>
              </a:ext>
            </a:extLst>
          </p:cNvPr>
          <p:cNvSpPr txBox="1"/>
          <p:nvPr/>
        </p:nvSpPr>
        <p:spPr>
          <a:xfrm>
            <a:off x="1235683" y="6128822"/>
            <a:ext cx="3166521" cy="630942"/>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[Kim and Delaney 2013]</a:t>
            </a:r>
          </a:p>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endParaRPr lang="zh-CN" altLang="en-US" sz="1500" dirty="0">
              <a:solidFill>
                <a:schemeClr val="bg1"/>
              </a:solidFill>
              <a:latin typeface="Linux Biolinum" panose="02000503000000000000" pitchFamily="2" charset="0"/>
              <a:cs typeface="Linux Biolinum" panose="02000503000000000000" pitchFamily="2" charset="0"/>
            </a:endParaRPr>
          </a:p>
        </p:txBody>
      </p:sp>
      <p:pic>
        <p:nvPicPr>
          <p:cNvPr id="9" name="sf">
            <a:hlinkClick r:id="" action="ppaction://media"/>
            <a:extLst>
              <a:ext uri="{FF2B5EF4-FFF2-40B4-BE49-F238E27FC236}">
                <a16:creationId xmlns:a16="http://schemas.microsoft.com/office/drawing/2014/main" id="{DF88320A-9843-E336-0056-3BFBBCF786A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876800" y="1156111"/>
            <a:ext cx="2438400" cy="4876800"/>
          </a:xfrm>
          <a:prstGeom prst="rect">
            <a:avLst/>
          </a:prstGeom>
          <a:ln w="38100">
            <a:solidFill>
              <a:schemeClr val="bg1">
                <a:lumMod val="85000"/>
              </a:schemeClr>
            </a:solidFill>
          </a:ln>
        </p:spPr>
      </p:pic>
      <p:pic>
        <p:nvPicPr>
          <p:cNvPr id="6" name="pca">
            <a:hlinkClick r:id="" action="ppaction://media"/>
            <a:extLst>
              <a:ext uri="{FF2B5EF4-FFF2-40B4-BE49-F238E27FC236}">
                <a16:creationId xmlns:a16="http://schemas.microsoft.com/office/drawing/2014/main" id="{3CA61A30-1E20-F353-42BD-AB8D750224C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599745" y="1156111"/>
            <a:ext cx="2438400" cy="4876800"/>
          </a:xfrm>
          <a:prstGeom prst="rect">
            <a:avLst/>
          </a:prstGeom>
          <a:ln w="38100">
            <a:solidFill>
              <a:schemeClr val="bg1">
                <a:lumMod val="85000"/>
              </a:schemeClr>
            </a:solidFill>
          </a:ln>
        </p:spPr>
      </p:pic>
      <p:pic>
        <p:nvPicPr>
          <p:cNvPr id="7" name="dmd">
            <a:hlinkClick r:id="" action="ppaction://media"/>
            <a:extLst>
              <a:ext uri="{FF2B5EF4-FFF2-40B4-BE49-F238E27FC236}">
                <a16:creationId xmlns:a16="http://schemas.microsoft.com/office/drawing/2014/main" id="{233A72D0-4D73-15AD-0DF2-0BEA57B74204}"/>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153855" y="1156111"/>
            <a:ext cx="2438400" cy="4876800"/>
          </a:xfrm>
          <a:prstGeom prst="rect">
            <a:avLst/>
          </a:prstGeom>
          <a:ln w="38100">
            <a:solidFill>
              <a:schemeClr val="bg1">
                <a:lumMod val="85000"/>
              </a:schemeClr>
            </a:solidFill>
          </a:ln>
        </p:spPr>
      </p:pic>
    </p:spTree>
    <p:extLst>
      <p:ext uri="{BB962C8B-B14F-4D97-AF65-F5344CB8AC3E}">
        <p14:creationId xmlns:p14="http://schemas.microsoft.com/office/powerpoint/2010/main" val="1447096689"/>
      </p:ext>
    </p:extLst>
  </p:cSld>
  <p:clrMapOvr>
    <a:masterClrMapping/>
  </p:clrMapOvr>
  <mc:AlternateContent xmlns:mc="http://schemas.openxmlformats.org/markup-compatibility/2006" xmlns:p14="http://schemas.microsoft.com/office/powerpoint/2010/main">
    <mc:Choice Requires="p14">
      <p:transition p14:dur="200" advTm="10000">
        <p:fade/>
      </p:transition>
    </mc:Choice>
    <mc:Fallback xmlns="">
      <p:transition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3" fill="hold"/>
                                        <p:tgtEl>
                                          <p:spTgt spid="9"/>
                                        </p:tgtEl>
                                      </p:cBhvr>
                                    </p:cmd>
                                  </p:childTnLst>
                                </p:cTn>
                              </p:par>
                              <p:par>
                                <p:cTn id="7" presetID="1" presetClass="mediacall" presetSubtype="0" fill="hold" nodeType="withEffect">
                                  <p:stCondLst>
                                    <p:cond delay="0"/>
                                  </p:stCondLst>
                                  <p:childTnLst>
                                    <p:cmd type="call" cmd="playFrom(0.0)">
                                      <p:cBhvr>
                                        <p:cTn id="8" dur="10033" fill="hold"/>
                                        <p:tgtEl>
                                          <p:spTgt spid="6"/>
                                        </p:tgtEl>
                                      </p:cBhvr>
                                    </p:cmd>
                                  </p:childTnLst>
                                </p:cTn>
                              </p:par>
                              <p:par>
                                <p:cTn id="9" presetID="1" presetClass="mediacall" presetSubtype="0" fill="hold" nodeType="withEffect">
                                  <p:stCondLst>
                                    <p:cond delay="0"/>
                                  </p:stCondLst>
                                  <p:childTnLst>
                                    <p:cmd type="call" cmd="playFrom(0.0)">
                                      <p:cBhvr>
                                        <p:cTn id="10" dur="1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video>
              <p:cMediaNode vol="80000">
                <p:cTn id="12" repeatCount="indefinite" fill="hold" display="0">
                  <p:stCondLst>
                    <p:cond delay="indefinite"/>
                  </p:stCondLst>
                </p:cTn>
                <p:tgtEl>
                  <p:spTgt spid="6"/>
                </p:tgtEl>
              </p:cMediaNode>
            </p:video>
            <p:video>
              <p:cMediaNode vol="80000">
                <p:cTn id="13" repeatCount="indefinite" fill="hold" display="0">
                  <p:stCondLst>
                    <p:cond delay="indefinite"/>
                  </p:stCondLst>
                </p:cTn>
                <p:tgtEl>
                  <p:spTgt spid="7"/>
                </p:tgtEl>
              </p:cMediaNode>
            </p:video>
          </p:childTnLst>
        </p:cTn>
      </p:par>
    </p:tnLst>
  </p:timing>
  <p:extLst>
    <p:ext uri="{E180D4A7-C9FB-4DFB-919C-405C955672EB}">
      <p14:showEvtLst xmlns:p14="http://schemas.microsoft.com/office/powerpoint/2010/main">
        <p14:playEvt time="31" objId="9"/>
        <p14:playEvt time="51" objId="6"/>
        <p14:playEvt time="55" objId="7"/>
        <p14:playEvt time="10214" objId="9"/>
        <p14:playEvt time="10216" objId="6"/>
        <p14:playEvt time="10220" objId="7"/>
        <p14:stopEvt time="10787" objId="9"/>
        <p14:stopEvt time="10787" objId="6"/>
        <p14:stopEvt time="10787" objId="7"/>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16267-456B-34E5-CC3B-9628D5096A16}"/>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235066F-0522-0647-9E62-E2B30C66F1F9}"/>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Comparison</a:t>
            </a:r>
            <a:endParaRPr lang="zh-CN" altLang="en-US" dirty="0">
              <a:latin typeface="Linux Biolinum Capitals" panose="02000503000000000000" pitchFamily="2" charset="0"/>
              <a:cs typeface="Linux Biolinum Capitals" panose="02000503000000000000" pitchFamily="2" charset="0"/>
            </a:endParaRPr>
          </a:p>
        </p:txBody>
      </p:sp>
      <p:sp>
        <p:nvSpPr>
          <p:cNvPr id="3" name="文本框 2">
            <a:extLst>
              <a:ext uri="{FF2B5EF4-FFF2-40B4-BE49-F238E27FC236}">
                <a16:creationId xmlns:a16="http://schemas.microsoft.com/office/drawing/2014/main" id="{33A99567-1794-1F62-C643-F89EA85CFD7B}"/>
              </a:ext>
            </a:extLst>
          </p:cNvPr>
          <p:cNvSpPr txBox="1"/>
          <p:nvPr/>
        </p:nvSpPr>
        <p:spPr>
          <a:xfrm>
            <a:off x="5198249" y="6112483"/>
            <a:ext cx="1795502" cy="400110"/>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Ground Truth</a:t>
            </a:r>
            <a:endParaRPr lang="zh-CN" altLang="en-US" sz="2000" dirty="0">
              <a:solidFill>
                <a:schemeClr val="bg1"/>
              </a:solidFill>
              <a:latin typeface="Linux Biolinum" panose="02000503000000000000" pitchFamily="2" charset="0"/>
              <a:cs typeface="Linux Biolinum" panose="02000503000000000000" pitchFamily="2" charset="0"/>
            </a:endParaRPr>
          </a:p>
        </p:txBody>
      </p:sp>
      <p:sp>
        <p:nvSpPr>
          <p:cNvPr id="4" name="文本框 3">
            <a:extLst>
              <a:ext uri="{FF2B5EF4-FFF2-40B4-BE49-F238E27FC236}">
                <a16:creationId xmlns:a16="http://schemas.microsoft.com/office/drawing/2014/main" id="{8E051A78-928F-891B-419F-E6DF5D422A49}"/>
              </a:ext>
            </a:extLst>
          </p:cNvPr>
          <p:cNvSpPr txBox="1"/>
          <p:nvPr/>
        </p:nvSpPr>
        <p:spPr>
          <a:xfrm>
            <a:off x="8796753" y="6113698"/>
            <a:ext cx="1152605" cy="630942"/>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cs typeface="Linux Biolinum" panose="02000503000000000000" pitchFamily="2" charset="0"/>
              </a:rPr>
              <a:t>Ours</a:t>
            </a:r>
          </a:p>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endParaRPr lang="zh-CN" altLang="en-US" sz="1500" dirty="0">
              <a:solidFill>
                <a:schemeClr val="bg1"/>
              </a:solidFill>
              <a:latin typeface="Linux Biolinum" panose="02000503000000000000" pitchFamily="2" charset="0"/>
              <a:cs typeface="Linux Biolinum" panose="02000503000000000000" pitchFamily="2" charset="0"/>
            </a:endParaRPr>
          </a:p>
        </p:txBody>
      </p:sp>
      <p:sp>
        <p:nvSpPr>
          <p:cNvPr id="5" name="文本框 4">
            <a:extLst>
              <a:ext uri="{FF2B5EF4-FFF2-40B4-BE49-F238E27FC236}">
                <a16:creationId xmlns:a16="http://schemas.microsoft.com/office/drawing/2014/main" id="{CE276DC6-0A43-9E8C-EAA0-5CE5F86821AC}"/>
              </a:ext>
            </a:extLst>
          </p:cNvPr>
          <p:cNvSpPr txBox="1"/>
          <p:nvPr/>
        </p:nvSpPr>
        <p:spPr>
          <a:xfrm>
            <a:off x="1235683" y="6128822"/>
            <a:ext cx="3166521" cy="630942"/>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[Kim and Delaney 2013]</a:t>
            </a:r>
          </a:p>
          <a:p>
            <a:pPr algn="ctr"/>
            <a:r>
              <a:rPr lang="en-US" altLang="zh-CN" sz="15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r=61</a:t>
            </a:r>
            <a:endParaRPr lang="zh-CN" altLang="en-US" sz="1500" dirty="0">
              <a:solidFill>
                <a:schemeClr val="bg1"/>
              </a:solidFill>
              <a:latin typeface="Linux Biolinum" panose="02000503000000000000" pitchFamily="2" charset="0"/>
              <a:cs typeface="Linux Biolinum" panose="02000503000000000000" pitchFamily="2" charset="0"/>
            </a:endParaRPr>
          </a:p>
        </p:txBody>
      </p:sp>
      <p:pic>
        <p:nvPicPr>
          <p:cNvPr id="10" name="Picture 9" descr="A blue smoke trail&#10;&#10;AI-generated content may be incorrect.">
            <a:extLst>
              <a:ext uri="{FF2B5EF4-FFF2-40B4-BE49-F238E27FC236}">
                <a16:creationId xmlns:a16="http://schemas.microsoft.com/office/drawing/2014/main" id="{D6045C7F-EB13-FE3E-7148-B782C3918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855" y="1156111"/>
            <a:ext cx="2438400" cy="4876800"/>
          </a:xfrm>
          <a:prstGeom prst="rect">
            <a:avLst/>
          </a:prstGeom>
          <a:ln w="38100">
            <a:solidFill>
              <a:schemeClr val="bg1">
                <a:lumMod val="85000"/>
              </a:schemeClr>
            </a:solidFill>
          </a:ln>
        </p:spPr>
      </p:pic>
      <p:pic>
        <p:nvPicPr>
          <p:cNvPr id="12" name="Picture 11" descr="A blue smoke trail&#10;&#10;AI-generated content may be incorrect.">
            <a:extLst>
              <a:ext uri="{FF2B5EF4-FFF2-40B4-BE49-F238E27FC236}">
                <a16:creationId xmlns:a16="http://schemas.microsoft.com/office/drawing/2014/main" id="{D4DFD337-948F-CB52-B93E-070D1F9D2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745" y="1156111"/>
            <a:ext cx="2438400" cy="4876800"/>
          </a:xfrm>
          <a:prstGeom prst="rect">
            <a:avLst/>
          </a:prstGeom>
          <a:ln w="38100">
            <a:solidFill>
              <a:schemeClr val="bg1">
                <a:lumMod val="85000"/>
              </a:schemeClr>
            </a:solidFill>
          </a:ln>
        </p:spPr>
      </p:pic>
      <p:pic>
        <p:nvPicPr>
          <p:cNvPr id="14" name="Picture 13">
            <a:extLst>
              <a:ext uri="{FF2B5EF4-FFF2-40B4-BE49-F238E27FC236}">
                <a16:creationId xmlns:a16="http://schemas.microsoft.com/office/drawing/2014/main" id="{0A2C9D38-7FDA-CFF0-00FA-186DD877C9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1156111"/>
            <a:ext cx="2438400" cy="4876800"/>
          </a:xfrm>
          <a:prstGeom prst="rect">
            <a:avLst/>
          </a:prstGeom>
          <a:ln w="38100" cmpd="sng">
            <a:solidFill>
              <a:schemeClr val="bg1">
                <a:lumMod val="85000"/>
              </a:schemeClr>
            </a:solidFill>
            <a:prstDash val="solid"/>
            <a:extLst>
              <a:ext uri="{C807C97D-BFC1-408E-A445-0C87EB9F89A2}">
                <ask:lineSketchStyleProps xmlns:ask="http://schemas.microsoft.com/office/drawing/2018/sketchyshapes" sd="1219033472">
                  <a:custGeom>
                    <a:avLst/>
                    <a:gdLst>
                      <a:gd name="connsiteX0" fmla="*/ 0 w 2438400"/>
                      <a:gd name="connsiteY0" fmla="*/ 0 h 4876800"/>
                      <a:gd name="connsiteX1" fmla="*/ 536448 w 2438400"/>
                      <a:gd name="connsiteY1" fmla="*/ 0 h 4876800"/>
                      <a:gd name="connsiteX2" fmla="*/ 1072896 w 2438400"/>
                      <a:gd name="connsiteY2" fmla="*/ 0 h 4876800"/>
                      <a:gd name="connsiteX3" fmla="*/ 1560576 w 2438400"/>
                      <a:gd name="connsiteY3" fmla="*/ 0 h 4876800"/>
                      <a:gd name="connsiteX4" fmla="*/ 2438400 w 2438400"/>
                      <a:gd name="connsiteY4" fmla="*/ 0 h 4876800"/>
                      <a:gd name="connsiteX5" fmla="*/ 2438400 w 2438400"/>
                      <a:gd name="connsiteY5" fmla="*/ 493099 h 4876800"/>
                      <a:gd name="connsiteX6" fmla="*/ 2438400 w 2438400"/>
                      <a:gd name="connsiteY6" fmla="*/ 937429 h 4876800"/>
                      <a:gd name="connsiteX7" fmla="*/ 2438400 w 2438400"/>
                      <a:gd name="connsiteY7" fmla="*/ 1528064 h 4876800"/>
                      <a:gd name="connsiteX8" fmla="*/ 2438400 w 2438400"/>
                      <a:gd name="connsiteY8" fmla="*/ 1972395 h 4876800"/>
                      <a:gd name="connsiteX9" fmla="*/ 2438400 w 2438400"/>
                      <a:gd name="connsiteY9" fmla="*/ 2367957 h 4876800"/>
                      <a:gd name="connsiteX10" fmla="*/ 2438400 w 2438400"/>
                      <a:gd name="connsiteY10" fmla="*/ 2812288 h 4876800"/>
                      <a:gd name="connsiteX11" fmla="*/ 2438400 w 2438400"/>
                      <a:gd name="connsiteY11" fmla="*/ 3305387 h 4876800"/>
                      <a:gd name="connsiteX12" fmla="*/ 2438400 w 2438400"/>
                      <a:gd name="connsiteY12" fmla="*/ 3847253 h 4876800"/>
                      <a:gd name="connsiteX13" fmla="*/ 2438400 w 2438400"/>
                      <a:gd name="connsiteY13" fmla="*/ 4291584 h 4876800"/>
                      <a:gd name="connsiteX14" fmla="*/ 2438400 w 2438400"/>
                      <a:gd name="connsiteY14" fmla="*/ 4876800 h 4876800"/>
                      <a:gd name="connsiteX15" fmla="*/ 1950720 w 2438400"/>
                      <a:gd name="connsiteY15" fmla="*/ 4876800 h 4876800"/>
                      <a:gd name="connsiteX16" fmla="*/ 1463040 w 2438400"/>
                      <a:gd name="connsiteY16" fmla="*/ 4876800 h 4876800"/>
                      <a:gd name="connsiteX17" fmla="*/ 975360 w 2438400"/>
                      <a:gd name="connsiteY17" fmla="*/ 4876800 h 4876800"/>
                      <a:gd name="connsiteX18" fmla="*/ 487680 w 2438400"/>
                      <a:gd name="connsiteY18" fmla="*/ 4876800 h 4876800"/>
                      <a:gd name="connsiteX19" fmla="*/ 0 w 2438400"/>
                      <a:gd name="connsiteY19" fmla="*/ 4876800 h 4876800"/>
                      <a:gd name="connsiteX20" fmla="*/ 0 w 2438400"/>
                      <a:gd name="connsiteY20" fmla="*/ 4286165 h 4876800"/>
                      <a:gd name="connsiteX21" fmla="*/ 0 w 2438400"/>
                      <a:gd name="connsiteY21" fmla="*/ 3695531 h 4876800"/>
                      <a:gd name="connsiteX22" fmla="*/ 0 w 2438400"/>
                      <a:gd name="connsiteY22" fmla="*/ 3104896 h 4876800"/>
                      <a:gd name="connsiteX23" fmla="*/ 0 w 2438400"/>
                      <a:gd name="connsiteY23" fmla="*/ 2514261 h 4876800"/>
                      <a:gd name="connsiteX24" fmla="*/ 0 w 2438400"/>
                      <a:gd name="connsiteY24" fmla="*/ 1874859 h 4876800"/>
                      <a:gd name="connsiteX25" fmla="*/ 0 w 2438400"/>
                      <a:gd name="connsiteY25" fmla="*/ 1332992 h 4876800"/>
                      <a:gd name="connsiteX26" fmla="*/ 0 w 2438400"/>
                      <a:gd name="connsiteY26" fmla="*/ 742357 h 4876800"/>
                      <a:gd name="connsiteX27" fmla="*/ 0 w 2438400"/>
                      <a:gd name="connsiteY27"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38400" h="4876800" fill="none" extrusionOk="0">
                        <a:moveTo>
                          <a:pt x="0" y="0"/>
                        </a:moveTo>
                        <a:cubicBezTo>
                          <a:pt x="136119" y="-42142"/>
                          <a:pt x="281475" y="60886"/>
                          <a:pt x="536448" y="0"/>
                        </a:cubicBezTo>
                        <a:cubicBezTo>
                          <a:pt x="791421" y="-60886"/>
                          <a:pt x="883383" y="40774"/>
                          <a:pt x="1072896" y="0"/>
                        </a:cubicBezTo>
                        <a:cubicBezTo>
                          <a:pt x="1262409" y="-40774"/>
                          <a:pt x="1375224" y="45513"/>
                          <a:pt x="1560576" y="0"/>
                        </a:cubicBezTo>
                        <a:cubicBezTo>
                          <a:pt x="1745928" y="-45513"/>
                          <a:pt x="2228132" y="60511"/>
                          <a:pt x="2438400" y="0"/>
                        </a:cubicBezTo>
                        <a:cubicBezTo>
                          <a:pt x="2439224" y="211196"/>
                          <a:pt x="2431579" y="308590"/>
                          <a:pt x="2438400" y="493099"/>
                        </a:cubicBezTo>
                        <a:cubicBezTo>
                          <a:pt x="2445221" y="677608"/>
                          <a:pt x="2437112" y="754493"/>
                          <a:pt x="2438400" y="937429"/>
                        </a:cubicBezTo>
                        <a:cubicBezTo>
                          <a:pt x="2439688" y="1120365"/>
                          <a:pt x="2392137" y="1402708"/>
                          <a:pt x="2438400" y="1528064"/>
                        </a:cubicBezTo>
                        <a:cubicBezTo>
                          <a:pt x="2484663" y="1653420"/>
                          <a:pt x="2435984" y="1854117"/>
                          <a:pt x="2438400" y="1972395"/>
                        </a:cubicBezTo>
                        <a:cubicBezTo>
                          <a:pt x="2440816" y="2090673"/>
                          <a:pt x="2396454" y="2177544"/>
                          <a:pt x="2438400" y="2367957"/>
                        </a:cubicBezTo>
                        <a:cubicBezTo>
                          <a:pt x="2480346" y="2558370"/>
                          <a:pt x="2429415" y="2654956"/>
                          <a:pt x="2438400" y="2812288"/>
                        </a:cubicBezTo>
                        <a:cubicBezTo>
                          <a:pt x="2447385" y="2969620"/>
                          <a:pt x="2401818" y="3116702"/>
                          <a:pt x="2438400" y="3305387"/>
                        </a:cubicBezTo>
                        <a:cubicBezTo>
                          <a:pt x="2474982" y="3494072"/>
                          <a:pt x="2423651" y="3678290"/>
                          <a:pt x="2438400" y="3847253"/>
                        </a:cubicBezTo>
                        <a:cubicBezTo>
                          <a:pt x="2453149" y="4016216"/>
                          <a:pt x="2421855" y="4072631"/>
                          <a:pt x="2438400" y="4291584"/>
                        </a:cubicBezTo>
                        <a:cubicBezTo>
                          <a:pt x="2454945" y="4510537"/>
                          <a:pt x="2430926" y="4588192"/>
                          <a:pt x="2438400" y="4876800"/>
                        </a:cubicBezTo>
                        <a:cubicBezTo>
                          <a:pt x="2252601" y="4916938"/>
                          <a:pt x="2098324" y="4856302"/>
                          <a:pt x="1950720" y="4876800"/>
                        </a:cubicBezTo>
                        <a:cubicBezTo>
                          <a:pt x="1803116" y="4897298"/>
                          <a:pt x="1690675" y="4865134"/>
                          <a:pt x="1463040" y="4876800"/>
                        </a:cubicBezTo>
                        <a:cubicBezTo>
                          <a:pt x="1235405" y="4888466"/>
                          <a:pt x="1091577" y="4854411"/>
                          <a:pt x="975360" y="4876800"/>
                        </a:cubicBezTo>
                        <a:cubicBezTo>
                          <a:pt x="859143" y="4899189"/>
                          <a:pt x="608983" y="4849726"/>
                          <a:pt x="487680" y="4876800"/>
                        </a:cubicBezTo>
                        <a:cubicBezTo>
                          <a:pt x="366377" y="4903874"/>
                          <a:pt x="226909" y="4841054"/>
                          <a:pt x="0" y="4876800"/>
                        </a:cubicBezTo>
                        <a:cubicBezTo>
                          <a:pt x="-54908" y="4753400"/>
                          <a:pt x="64245" y="4573909"/>
                          <a:pt x="0" y="4286165"/>
                        </a:cubicBezTo>
                        <a:cubicBezTo>
                          <a:pt x="-64245" y="3998422"/>
                          <a:pt x="36197" y="3840191"/>
                          <a:pt x="0" y="3695531"/>
                        </a:cubicBezTo>
                        <a:cubicBezTo>
                          <a:pt x="-36197" y="3550871"/>
                          <a:pt x="16766" y="3263162"/>
                          <a:pt x="0" y="3104896"/>
                        </a:cubicBezTo>
                        <a:cubicBezTo>
                          <a:pt x="-16766" y="2946631"/>
                          <a:pt x="48199" y="2697264"/>
                          <a:pt x="0" y="2514261"/>
                        </a:cubicBezTo>
                        <a:cubicBezTo>
                          <a:pt x="-48199" y="2331259"/>
                          <a:pt x="40499" y="2010475"/>
                          <a:pt x="0" y="1874859"/>
                        </a:cubicBezTo>
                        <a:cubicBezTo>
                          <a:pt x="-40499" y="1739243"/>
                          <a:pt x="28796" y="1557972"/>
                          <a:pt x="0" y="1332992"/>
                        </a:cubicBezTo>
                        <a:cubicBezTo>
                          <a:pt x="-28796" y="1108012"/>
                          <a:pt x="42968" y="897269"/>
                          <a:pt x="0" y="742357"/>
                        </a:cubicBezTo>
                        <a:cubicBezTo>
                          <a:pt x="-42968" y="587445"/>
                          <a:pt x="30536" y="297289"/>
                          <a:pt x="0" y="0"/>
                        </a:cubicBezTo>
                        <a:close/>
                      </a:path>
                      <a:path w="2438400" h="4876800" stroke="0" extrusionOk="0">
                        <a:moveTo>
                          <a:pt x="0" y="0"/>
                        </a:moveTo>
                        <a:cubicBezTo>
                          <a:pt x="129870" y="-27241"/>
                          <a:pt x="319419" y="12008"/>
                          <a:pt x="463296" y="0"/>
                        </a:cubicBezTo>
                        <a:cubicBezTo>
                          <a:pt x="607173" y="-12008"/>
                          <a:pt x="771866" y="8214"/>
                          <a:pt x="877824" y="0"/>
                        </a:cubicBezTo>
                        <a:cubicBezTo>
                          <a:pt x="983782" y="-8214"/>
                          <a:pt x="1204859" y="17066"/>
                          <a:pt x="1414272" y="0"/>
                        </a:cubicBezTo>
                        <a:cubicBezTo>
                          <a:pt x="1623685" y="-17066"/>
                          <a:pt x="1703277" y="15473"/>
                          <a:pt x="1877568" y="0"/>
                        </a:cubicBezTo>
                        <a:cubicBezTo>
                          <a:pt x="2051859" y="-15473"/>
                          <a:pt x="2254362" y="16594"/>
                          <a:pt x="2438400" y="0"/>
                        </a:cubicBezTo>
                        <a:cubicBezTo>
                          <a:pt x="2453785" y="313797"/>
                          <a:pt x="2393831" y="469851"/>
                          <a:pt x="2438400" y="639403"/>
                        </a:cubicBezTo>
                        <a:cubicBezTo>
                          <a:pt x="2482969" y="808955"/>
                          <a:pt x="2390480" y="1003279"/>
                          <a:pt x="2438400" y="1181269"/>
                        </a:cubicBezTo>
                        <a:cubicBezTo>
                          <a:pt x="2486320" y="1359259"/>
                          <a:pt x="2394208" y="1591094"/>
                          <a:pt x="2438400" y="1723136"/>
                        </a:cubicBezTo>
                        <a:cubicBezTo>
                          <a:pt x="2482592" y="1855178"/>
                          <a:pt x="2436777" y="1985162"/>
                          <a:pt x="2438400" y="2167467"/>
                        </a:cubicBezTo>
                        <a:cubicBezTo>
                          <a:pt x="2440023" y="2349772"/>
                          <a:pt x="2422409" y="2400839"/>
                          <a:pt x="2438400" y="2611797"/>
                        </a:cubicBezTo>
                        <a:cubicBezTo>
                          <a:pt x="2454391" y="2822755"/>
                          <a:pt x="2376054" y="2900865"/>
                          <a:pt x="2438400" y="3153664"/>
                        </a:cubicBezTo>
                        <a:cubicBezTo>
                          <a:pt x="2500746" y="3406463"/>
                          <a:pt x="2384001" y="3544604"/>
                          <a:pt x="2438400" y="3744299"/>
                        </a:cubicBezTo>
                        <a:cubicBezTo>
                          <a:pt x="2492799" y="3943995"/>
                          <a:pt x="2397868" y="4025020"/>
                          <a:pt x="2438400" y="4139861"/>
                        </a:cubicBezTo>
                        <a:cubicBezTo>
                          <a:pt x="2478932" y="4254702"/>
                          <a:pt x="2437019" y="4569335"/>
                          <a:pt x="2438400" y="4876800"/>
                        </a:cubicBezTo>
                        <a:cubicBezTo>
                          <a:pt x="2217153" y="4911471"/>
                          <a:pt x="2050960" y="4872800"/>
                          <a:pt x="1950720" y="4876800"/>
                        </a:cubicBezTo>
                        <a:cubicBezTo>
                          <a:pt x="1850480" y="4880800"/>
                          <a:pt x="1588235" y="4844128"/>
                          <a:pt x="1463040" y="4876800"/>
                        </a:cubicBezTo>
                        <a:cubicBezTo>
                          <a:pt x="1337845" y="4909472"/>
                          <a:pt x="1153093" y="4875733"/>
                          <a:pt x="926592" y="4876800"/>
                        </a:cubicBezTo>
                        <a:cubicBezTo>
                          <a:pt x="700091" y="4877867"/>
                          <a:pt x="570385" y="4823156"/>
                          <a:pt x="438912" y="4876800"/>
                        </a:cubicBezTo>
                        <a:cubicBezTo>
                          <a:pt x="307439" y="4930444"/>
                          <a:pt x="180328" y="4872340"/>
                          <a:pt x="0" y="4876800"/>
                        </a:cubicBezTo>
                        <a:cubicBezTo>
                          <a:pt x="-46532" y="4655264"/>
                          <a:pt x="37333" y="4621320"/>
                          <a:pt x="0" y="4432469"/>
                        </a:cubicBezTo>
                        <a:cubicBezTo>
                          <a:pt x="-37333" y="4243618"/>
                          <a:pt x="16095" y="4163084"/>
                          <a:pt x="0" y="3939371"/>
                        </a:cubicBezTo>
                        <a:cubicBezTo>
                          <a:pt x="-16095" y="3715658"/>
                          <a:pt x="19149" y="3556915"/>
                          <a:pt x="0" y="3299968"/>
                        </a:cubicBezTo>
                        <a:cubicBezTo>
                          <a:pt x="-19149" y="3043021"/>
                          <a:pt x="55683" y="3020065"/>
                          <a:pt x="0" y="2758101"/>
                        </a:cubicBezTo>
                        <a:cubicBezTo>
                          <a:pt x="-55683" y="2496137"/>
                          <a:pt x="25471" y="2477404"/>
                          <a:pt x="0" y="2265003"/>
                        </a:cubicBezTo>
                        <a:cubicBezTo>
                          <a:pt x="-25471" y="2052602"/>
                          <a:pt x="43144" y="1952365"/>
                          <a:pt x="0" y="1869440"/>
                        </a:cubicBezTo>
                        <a:cubicBezTo>
                          <a:pt x="-43144" y="1786515"/>
                          <a:pt x="29292" y="1564993"/>
                          <a:pt x="0" y="1473877"/>
                        </a:cubicBezTo>
                        <a:cubicBezTo>
                          <a:pt x="-29292" y="1382761"/>
                          <a:pt x="69117" y="1086568"/>
                          <a:pt x="0" y="883243"/>
                        </a:cubicBezTo>
                        <a:cubicBezTo>
                          <a:pt x="-69117" y="679918"/>
                          <a:pt x="11847" y="290587"/>
                          <a:pt x="0" y="0"/>
                        </a:cubicBezTo>
                        <a:close/>
                      </a:path>
                    </a:pathLst>
                  </a:custGeom>
                  <ask:type>
                    <ask:lineSketchNone/>
                  </ask:type>
                </ask:lineSketchStyleProps>
              </a:ext>
            </a:extLst>
          </a:ln>
        </p:spPr>
      </p:pic>
      <p:sp>
        <p:nvSpPr>
          <p:cNvPr id="6" name="Oval 5">
            <a:extLst>
              <a:ext uri="{FF2B5EF4-FFF2-40B4-BE49-F238E27FC236}">
                <a16:creationId xmlns:a16="http://schemas.microsoft.com/office/drawing/2014/main" id="{3C158393-301F-E7D2-E5C8-F8C5DBFA8B34}"/>
              </a:ext>
            </a:extLst>
          </p:cNvPr>
          <p:cNvSpPr/>
          <p:nvPr/>
        </p:nvSpPr>
        <p:spPr>
          <a:xfrm>
            <a:off x="1846063" y="1254640"/>
            <a:ext cx="1945759" cy="1945759"/>
          </a:xfrm>
          <a:prstGeom prst="ellipse">
            <a:avLst/>
          </a:prstGeom>
          <a:noFill/>
          <a:ln w="38100" cap="rnd">
            <a:solidFill>
              <a:srgbClr val="92D050"/>
            </a:solidFill>
            <a:prstDash val="dash"/>
            <a:round/>
            <a:extLst>
              <a:ext uri="{C807C97D-BFC1-408E-A445-0C87EB9F89A2}">
                <ask:lineSketchStyleProps xmlns:ask="http://schemas.microsoft.com/office/drawing/2018/sketchyshapes" sd="1219033472">
                  <a:custGeom>
                    <a:avLst/>
                    <a:gdLst>
                      <a:gd name="connsiteX0" fmla="*/ 0 w 1945759"/>
                      <a:gd name="connsiteY0" fmla="*/ 972880 h 1945759"/>
                      <a:gd name="connsiteX1" fmla="*/ 972880 w 1945759"/>
                      <a:gd name="connsiteY1" fmla="*/ 0 h 1945759"/>
                      <a:gd name="connsiteX2" fmla="*/ 1945760 w 1945759"/>
                      <a:gd name="connsiteY2" fmla="*/ 972880 h 1945759"/>
                      <a:gd name="connsiteX3" fmla="*/ 972880 w 1945759"/>
                      <a:gd name="connsiteY3" fmla="*/ 1945760 h 1945759"/>
                      <a:gd name="connsiteX4" fmla="*/ 0 w 1945759"/>
                      <a:gd name="connsiteY4" fmla="*/ 972880 h 194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759" h="1945759" extrusionOk="0">
                        <a:moveTo>
                          <a:pt x="0" y="972880"/>
                        </a:moveTo>
                        <a:cubicBezTo>
                          <a:pt x="-81910" y="385049"/>
                          <a:pt x="414569" y="7883"/>
                          <a:pt x="972880" y="0"/>
                        </a:cubicBezTo>
                        <a:cubicBezTo>
                          <a:pt x="1650334" y="29504"/>
                          <a:pt x="1790519" y="440509"/>
                          <a:pt x="1945760" y="972880"/>
                        </a:cubicBezTo>
                        <a:cubicBezTo>
                          <a:pt x="1895228" y="1559534"/>
                          <a:pt x="1488950" y="2063142"/>
                          <a:pt x="972880" y="1945760"/>
                        </a:cubicBezTo>
                        <a:cubicBezTo>
                          <a:pt x="295105" y="1868907"/>
                          <a:pt x="25813" y="1522521"/>
                          <a:pt x="0" y="97288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78E75D9-7F72-E041-DD1B-B5E88006967C}"/>
              </a:ext>
            </a:extLst>
          </p:cNvPr>
          <p:cNvSpPr txBox="1"/>
          <p:nvPr/>
        </p:nvSpPr>
        <p:spPr>
          <a:xfrm>
            <a:off x="1978970" y="3754881"/>
            <a:ext cx="1679944" cy="1015663"/>
          </a:xfrm>
          <a:prstGeom prst="rect">
            <a:avLst/>
          </a:prstGeom>
          <a:solidFill>
            <a:schemeClr val="bg2">
              <a:alpha val="80000"/>
            </a:schemeClr>
          </a:solidFill>
          <a:ln w="38100">
            <a:solidFill>
              <a:schemeClr val="bg1"/>
            </a:solidFill>
          </a:ln>
        </p:spPr>
        <p:txBody>
          <a:bodyPr wrap="square" rtlCol="0">
            <a:spAutoFit/>
          </a:bodyPr>
          <a:lstStyle/>
          <a:p>
            <a:pPr algn="ctr"/>
            <a:r>
              <a:rPr lang="en-CA" sz="4500" b="1" dirty="0"/>
              <a:t>794×</a:t>
            </a:r>
          </a:p>
          <a:p>
            <a:pPr algn="ctr"/>
            <a:r>
              <a:rPr lang="en-CA" sz="1500" dirty="0"/>
              <a:t>Precompute: 114s</a:t>
            </a:r>
            <a:endParaRPr lang="en-US" sz="1500" dirty="0"/>
          </a:p>
        </p:txBody>
      </p:sp>
      <p:sp>
        <p:nvSpPr>
          <p:cNvPr id="8" name="TextBox 7">
            <a:extLst>
              <a:ext uri="{FF2B5EF4-FFF2-40B4-BE49-F238E27FC236}">
                <a16:creationId xmlns:a16="http://schemas.microsoft.com/office/drawing/2014/main" id="{06755C1E-CE3F-5919-7D62-5ED18ECD36F7}"/>
              </a:ext>
            </a:extLst>
          </p:cNvPr>
          <p:cNvSpPr txBox="1"/>
          <p:nvPr/>
        </p:nvSpPr>
        <p:spPr>
          <a:xfrm>
            <a:off x="8241573" y="3754881"/>
            <a:ext cx="2262964" cy="1015663"/>
          </a:xfrm>
          <a:prstGeom prst="rect">
            <a:avLst/>
          </a:prstGeom>
          <a:solidFill>
            <a:schemeClr val="bg2">
              <a:alpha val="80000"/>
            </a:schemeClr>
          </a:solidFill>
          <a:ln w="38100">
            <a:solidFill>
              <a:schemeClr val="bg1"/>
            </a:solidFill>
          </a:ln>
        </p:spPr>
        <p:txBody>
          <a:bodyPr wrap="square" rtlCol="0">
            <a:spAutoFit/>
          </a:bodyPr>
          <a:lstStyle/>
          <a:p>
            <a:pPr algn="ctr"/>
            <a:r>
              <a:rPr lang="en-CA" sz="4500" b="1" dirty="0"/>
              <a:t>84179×</a:t>
            </a:r>
          </a:p>
          <a:p>
            <a:pPr algn="ctr"/>
            <a:r>
              <a:rPr lang="en-CA" sz="1500" dirty="0"/>
              <a:t>Precompute: 79s</a:t>
            </a:r>
            <a:endParaRPr lang="en-US" sz="1500" dirty="0"/>
          </a:p>
        </p:txBody>
      </p:sp>
      <p:sp>
        <p:nvSpPr>
          <p:cNvPr id="9" name="Arrow: Up 8">
            <a:extLst>
              <a:ext uri="{FF2B5EF4-FFF2-40B4-BE49-F238E27FC236}">
                <a16:creationId xmlns:a16="http://schemas.microsoft.com/office/drawing/2014/main" id="{ECA686D6-CE59-32BA-E94B-6D18F19B83C2}"/>
              </a:ext>
            </a:extLst>
          </p:cNvPr>
          <p:cNvSpPr/>
          <p:nvPr/>
        </p:nvSpPr>
        <p:spPr>
          <a:xfrm>
            <a:off x="3420789" y="3895541"/>
            <a:ext cx="99399" cy="200674"/>
          </a:xfrm>
          <a:prstGeom prst="up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AC9C9A11-3A3B-E2C8-54D7-7018262FFA48}"/>
              </a:ext>
            </a:extLst>
          </p:cNvPr>
          <p:cNvSpPr/>
          <p:nvPr/>
        </p:nvSpPr>
        <p:spPr>
          <a:xfrm>
            <a:off x="10270404" y="3895541"/>
            <a:ext cx="99399" cy="200674"/>
          </a:xfrm>
          <a:prstGeom prst="up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4F12D517-4811-165C-FB3D-3F4D4A91D9DC}"/>
              </a:ext>
            </a:extLst>
          </p:cNvPr>
          <p:cNvSpPr/>
          <p:nvPr/>
        </p:nvSpPr>
        <p:spPr>
          <a:xfrm>
            <a:off x="10389466" y="3895541"/>
            <a:ext cx="99399" cy="200674"/>
          </a:xfrm>
          <a:prstGeom prst="upArrow">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620230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AB654-8BAB-945D-C564-84F0680DF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B2171A-37C3-7A85-84A9-D38C899A73A8}"/>
              </a:ext>
            </a:extLst>
          </p:cNvPr>
          <p:cNvSpPr>
            <a:spLocks noGrp="1"/>
          </p:cNvSpPr>
          <p:nvPr>
            <p:ph type="title"/>
          </p:nvPr>
        </p:nvSpPr>
        <p:spPr/>
        <p:txBody>
          <a:bodyPr/>
          <a:lstStyle/>
          <a:p>
            <a:r>
              <a:rPr lang="en-US" dirty="0"/>
              <a:t>Applications</a:t>
            </a:r>
          </a:p>
        </p:txBody>
      </p:sp>
      <p:sp>
        <p:nvSpPr>
          <p:cNvPr id="3" name="Text Placeholder 2">
            <a:extLst>
              <a:ext uri="{FF2B5EF4-FFF2-40B4-BE49-F238E27FC236}">
                <a16:creationId xmlns:a16="http://schemas.microsoft.com/office/drawing/2014/main" id="{65FE0783-3F86-98F4-B1AD-8A05057955D7}"/>
              </a:ext>
            </a:extLst>
          </p:cNvPr>
          <p:cNvSpPr>
            <a:spLocks noGrp="1"/>
          </p:cNvSpPr>
          <p:nvPr>
            <p:ph type="body" idx="1"/>
          </p:nvPr>
        </p:nvSpPr>
        <p:spPr/>
        <p:txBody>
          <a:bodyPr/>
          <a:lstStyle/>
          <a:p>
            <a:r>
              <a:rPr lang="en-US" dirty="0"/>
              <a:t> One operator to rule them all.</a:t>
            </a:r>
          </a:p>
        </p:txBody>
      </p:sp>
    </p:spTree>
    <p:extLst>
      <p:ext uri="{BB962C8B-B14F-4D97-AF65-F5344CB8AC3E}">
        <p14:creationId xmlns:p14="http://schemas.microsoft.com/office/powerpoint/2010/main" val="30674616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62C9-8938-9CAE-CDBE-A9285382820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11">
                <a:extLst>
                  <a:ext uri="{FF2B5EF4-FFF2-40B4-BE49-F238E27FC236}">
                    <a16:creationId xmlns:a16="http://schemas.microsoft.com/office/drawing/2014/main" id="{D051F310-2F97-9CA2-F388-FECA5408D950}"/>
                  </a:ext>
                </a:extLst>
              </p:cNvPr>
              <p:cNvSpPr txBox="1"/>
              <p:nvPr/>
            </p:nvSpPr>
            <p:spPr>
              <a:xfrm>
                <a:off x="7359114" y="3285840"/>
                <a:ext cx="2672911"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m:t>
                          </m:r>
                          <m:r>
                            <a:rPr lang="en-US" altLang="zh-CN" sz="3600" b="0" i="1" smtClean="0">
                              <a:solidFill>
                                <a:schemeClr val="bg1"/>
                              </a:solidFill>
                              <a:latin typeface="Cambria Math" panose="02040503050406030204" pitchFamily="18" charset="0"/>
                            </a:rPr>
                            <m:t>𝑛</m:t>
                          </m:r>
                        </m:sub>
                      </m:sSub>
                      <m:r>
                        <a:rPr lang="en-US" altLang="zh-CN" sz="3600" i="1">
                          <a:solidFill>
                            <a:schemeClr val="bg1"/>
                          </a:solidFill>
                          <a:latin typeface="Cambria Math" panose="02040503050406030204" pitchFamily="18" charset="0"/>
                          <a:ea typeface="Cambria Math" panose="02040503050406030204" pitchFamily="18" charset="0"/>
                        </a:rPr>
                        <m:t>≈</m:t>
                      </m:r>
                      <m:sSup>
                        <m:sSupPr>
                          <m:ctrlPr>
                            <a:rPr lang="en-US" altLang="zh-CN" sz="3600" b="0" i="1" smtClean="0">
                              <a:solidFill>
                                <a:schemeClr val="accent1">
                                  <a:lumMod val="60000"/>
                                  <a:lumOff val="40000"/>
                                </a:schemeClr>
                              </a:solidFill>
                              <a:latin typeface="Cambria Math" panose="02040503050406030204" pitchFamily="18" charset="0"/>
                            </a:rPr>
                          </m:ctrlPr>
                        </m:sSupPr>
                        <m:e>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e>
                        <m:sup>
                          <m:r>
                            <a:rPr lang="en-US" altLang="zh-CN" sz="3600" b="0" i="1" smtClean="0">
                              <a:solidFill>
                                <a:schemeClr val="accent1">
                                  <a:lumMod val="60000"/>
                                  <a:lumOff val="40000"/>
                                </a:schemeClr>
                              </a:solidFill>
                              <a:latin typeface="Cambria Math" panose="02040503050406030204" pitchFamily="18" charset="0"/>
                            </a:rPr>
                            <m:t>𝑛</m:t>
                          </m:r>
                        </m:sup>
                      </m:sSup>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sub>
                      </m:sSub>
                    </m:oMath>
                  </m:oMathPara>
                </a14:m>
                <a:endParaRPr lang="en-US" altLang="zh-CN" sz="3600" b="0" dirty="0">
                  <a:solidFill>
                    <a:schemeClr val="bg1"/>
                  </a:solidFill>
                </a:endParaRPr>
              </a:p>
            </p:txBody>
          </p:sp>
        </mc:Choice>
        <mc:Fallback xmlns="">
          <p:sp>
            <p:nvSpPr>
              <p:cNvPr id="5" name="文本框 11">
                <a:extLst>
                  <a:ext uri="{FF2B5EF4-FFF2-40B4-BE49-F238E27FC236}">
                    <a16:creationId xmlns:a16="http://schemas.microsoft.com/office/drawing/2014/main" id="{D051F310-2F97-9CA2-F388-FECA5408D950}"/>
                  </a:ext>
                </a:extLst>
              </p:cNvPr>
              <p:cNvSpPr txBox="1">
                <a:spLocks noRot="1" noChangeAspect="1" noMove="1" noResize="1" noEditPoints="1" noAdjustHandles="1" noChangeArrowheads="1" noChangeShapeType="1" noTextEdit="1"/>
              </p:cNvSpPr>
              <p:nvPr/>
            </p:nvSpPr>
            <p:spPr>
              <a:xfrm>
                <a:off x="7359114" y="3285840"/>
                <a:ext cx="2672911" cy="56791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本框 11">
                <a:extLst>
                  <a:ext uri="{FF2B5EF4-FFF2-40B4-BE49-F238E27FC236}">
                    <a16:creationId xmlns:a16="http://schemas.microsoft.com/office/drawing/2014/main" id="{B1489260-D250-CF97-A086-7B11593ED49E}"/>
                  </a:ext>
                </a:extLst>
              </p:cNvPr>
              <p:cNvSpPr txBox="1"/>
              <p:nvPr/>
            </p:nvSpPr>
            <p:spPr>
              <a:xfrm>
                <a:off x="7359114" y="3292215"/>
                <a:ext cx="2613279"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+2</m:t>
                          </m:r>
                        </m:sub>
                      </m:sSub>
                      <m:r>
                        <a:rPr lang="en-US" altLang="zh-CN" sz="3600" i="1">
                          <a:solidFill>
                            <a:schemeClr val="bg1"/>
                          </a:solidFill>
                          <a:latin typeface="Cambria Math" panose="02040503050406030204" pitchFamily="18" charset="0"/>
                          <a:ea typeface="Cambria Math" panose="02040503050406030204" pitchFamily="18" charset="0"/>
                        </a:rPr>
                        <m:t>≈</m:t>
                      </m:r>
                      <m:sSup>
                        <m:sSupPr>
                          <m:ctrlPr>
                            <a:rPr lang="en-US" altLang="zh-CN" sz="3600" b="0" i="1" smtClean="0">
                              <a:solidFill>
                                <a:schemeClr val="accent1">
                                  <a:lumMod val="60000"/>
                                  <a:lumOff val="40000"/>
                                </a:schemeClr>
                              </a:solidFill>
                              <a:latin typeface="Cambria Math" panose="02040503050406030204" pitchFamily="18" charset="0"/>
                            </a:rPr>
                          </m:ctrlPr>
                        </m:sSupPr>
                        <m:e>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e>
                        <m:sup>
                          <m:r>
                            <a:rPr lang="en-US" altLang="zh-CN" sz="3600" b="0" i="1" smtClean="0">
                              <a:solidFill>
                                <a:schemeClr val="accent1">
                                  <a:lumMod val="60000"/>
                                  <a:lumOff val="40000"/>
                                </a:schemeClr>
                              </a:solidFill>
                              <a:latin typeface="Cambria Math" panose="02040503050406030204" pitchFamily="18" charset="0"/>
                            </a:rPr>
                            <m:t>2</m:t>
                          </m:r>
                        </m:sup>
                      </m:sSup>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sub>
                      </m:sSub>
                    </m:oMath>
                  </m:oMathPara>
                </a14:m>
                <a:endParaRPr lang="en-US" altLang="zh-CN" sz="3600" b="0" dirty="0">
                  <a:solidFill>
                    <a:schemeClr val="bg1"/>
                  </a:solidFill>
                </a:endParaRPr>
              </a:p>
            </p:txBody>
          </p:sp>
        </mc:Choice>
        <mc:Fallback xmlns="">
          <p:sp>
            <p:nvSpPr>
              <p:cNvPr id="3" name="文本框 11">
                <a:extLst>
                  <a:ext uri="{FF2B5EF4-FFF2-40B4-BE49-F238E27FC236}">
                    <a16:creationId xmlns:a16="http://schemas.microsoft.com/office/drawing/2014/main" id="{B1489260-D250-CF97-A086-7B11593ED49E}"/>
                  </a:ext>
                </a:extLst>
              </p:cNvPr>
              <p:cNvSpPr txBox="1">
                <a:spLocks noRot="1" noChangeAspect="1" noMove="1" noResize="1" noEditPoints="1" noAdjustHandles="1" noChangeArrowheads="1" noChangeShapeType="1" noTextEdit="1"/>
              </p:cNvSpPr>
              <p:nvPr/>
            </p:nvSpPr>
            <p:spPr>
              <a:xfrm>
                <a:off x="7359114" y="3292215"/>
                <a:ext cx="2613279" cy="5679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本框 11">
                <a:extLst>
                  <a:ext uri="{FF2B5EF4-FFF2-40B4-BE49-F238E27FC236}">
                    <a16:creationId xmlns:a16="http://schemas.microsoft.com/office/drawing/2014/main" id="{F793C7AA-B88A-9A67-3F66-089DC5E209D0}"/>
                  </a:ext>
                </a:extLst>
              </p:cNvPr>
              <p:cNvSpPr txBox="1"/>
              <p:nvPr/>
            </p:nvSpPr>
            <p:spPr>
              <a:xfrm>
                <a:off x="7359114" y="3287460"/>
                <a:ext cx="2603405"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+1</m:t>
                          </m:r>
                        </m:sub>
                      </m:sSub>
                      <m:r>
                        <a:rPr lang="en-US" altLang="zh-CN" sz="3600" i="1">
                          <a:solidFill>
                            <a:schemeClr val="bg1"/>
                          </a:solidFill>
                          <a:latin typeface="Cambria Math" panose="02040503050406030204" pitchFamily="18" charset="0"/>
                          <a:ea typeface="Cambria Math" panose="02040503050406030204" pitchFamily="18" charset="0"/>
                        </a:rPr>
                        <m:t>≈</m:t>
                      </m:r>
                      <m:sSup>
                        <m:sSupPr>
                          <m:ctrlPr>
                            <a:rPr lang="en-US" altLang="zh-CN" sz="3600" b="0" i="1" smtClean="0">
                              <a:solidFill>
                                <a:schemeClr val="accent1">
                                  <a:lumMod val="60000"/>
                                  <a:lumOff val="40000"/>
                                </a:schemeClr>
                              </a:solidFill>
                              <a:latin typeface="Cambria Math" panose="02040503050406030204" pitchFamily="18" charset="0"/>
                            </a:rPr>
                          </m:ctrlPr>
                        </m:sSupPr>
                        <m:e>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e>
                        <m:sup>
                          <m:r>
                            <a:rPr lang="en-US" altLang="zh-CN" sz="3600" b="0" i="1" smtClean="0">
                              <a:solidFill>
                                <a:schemeClr val="accent1">
                                  <a:lumMod val="60000"/>
                                  <a:lumOff val="40000"/>
                                </a:schemeClr>
                              </a:solidFill>
                              <a:latin typeface="Cambria Math" panose="02040503050406030204" pitchFamily="18" charset="0"/>
                            </a:rPr>
                            <m:t>1</m:t>
                          </m:r>
                        </m:sup>
                      </m:sSup>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sub>
                      </m:sSub>
                    </m:oMath>
                  </m:oMathPara>
                </a14:m>
                <a:endParaRPr lang="en-US" altLang="zh-CN" sz="3600" b="0" dirty="0">
                  <a:solidFill>
                    <a:schemeClr val="bg1"/>
                  </a:solidFill>
                </a:endParaRPr>
              </a:p>
            </p:txBody>
          </p:sp>
        </mc:Choice>
        <mc:Fallback xmlns="">
          <p:sp>
            <p:nvSpPr>
              <p:cNvPr id="16" name="文本框 11">
                <a:extLst>
                  <a:ext uri="{FF2B5EF4-FFF2-40B4-BE49-F238E27FC236}">
                    <a16:creationId xmlns:a16="http://schemas.microsoft.com/office/drawing/2014/main" id="{F793C7AA-B88A-9A67-3F66-089DC5E209D0}"/>
                  </a:ext>
                </a:extLst>
              </p:cNvPr>
              <p:cNvSpPr txBox="1">
                <a:spLocks noRot="1" noChangeAspect="1" noMove="1" noResize="1" noEditPoints="1" noAdjustHandles="1" noChangeArrowheads="1" noChangeShapeType="1" noTextEdit="1"/>
              </p:cNvSpPr>
              <p:nvPr/>
            </p:nvSpPr>
            <p:spPr>
              <a:xfrm>
                <a:off x="7359114" y="3287460"/>
                <a:ext cx="2603405" cy="567912"/>
              </a:xfrm>
              <a:prstGeom prst="rect">
                <a:avLst/>
              </a:prstGeom>
              <a:blipFill>
                <a:blip r:embed="rId5"/>
                <a:stretch>
                  <a:fillRect/>
                </a:stretch>
              </a:blipFill>
            </p:spPr>
            <p:txBody>
              <a:bodyPr/>
              <a:lstStyle/>
              <a:p>
                <a:r>
                  <a:rPr lang="en-US">
                    <a:noFill/>
                  </a:rPr>
                  <a:t> </a:t>
                </a:r>
              </a:p>
            </p:txBody>
          </p:sp>
        </mc:Fallback>
      </mc:AlternateContent>
      <p:sp>
        <p:nvSpPr>
          <p:cNvPr id="2" name="标题 1">
            <a:extLst>
              <a:ext uri="{FF2B5EF4-FFF2-40B4-BE49-F238E27FC236}">
                <a16:creationId xmlns:a16="http://schemas.microsoft.com/office/drawing/2014/main" id="{43A32E7B-3A75-95AA-0151-D1ECA2BFA953}"/>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Fast Integration</a:t>
            </a:r>
            <a:endParaRPr lang="zh-CN" altLang="en-US" dirty="0">
              <a:latin typeface="Linux Biolinum Capitals" panose="02000503000000000000" pitchFamily="2" charset="0"/>
              <a:cs typeface="Linux Biolinum Capitals" panose="02000503000000000000" pitchFamily="2" charset="0"/>
            </a:endParaRPr>
          </a:p>
        </p:txBody>
      </p:sp>
      <mc:AlternateContent xmlns:mc="http://schemas.openxmlformats.org/markup-compatibility/2006" xmlns:a14="http://schemas.microsoft.com/office/drawing/2010/main">
        <mc:Choice Requires="a14">
          <p:sp>
            <p:nvSpPr>
              <p:cNvPr id="11" name="文本框 4">
                <a:extLst>
                  <a:ext uri="{FF2B5EF4-FFF2-40B4-BE49-F238E27FC236}">
                    <a16:creationId xmlns:a16="http://schemas.microsoft.com/office/drawing/2014/main" id="{1438F310-B928-BC49-A5E0-3CF35D8A6F23}"/>
                  </a:ext>
                </a:extLst>
              </p:cNvPr>
              <p:cNvSpPr txBox="1"/>
              <p:nvPr/>
            </p:nvSpPr>
            <p:spPr>
              <a:xfrm>
                <a:off x="3292540" y="1827586"/>
                <a:ext cx="2383601"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smtClean="0">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+1</m:t>
                          </m:r>
                        </m:sub>
                      </m:sSub>
                      <m:r>
                        <a:rPr lang="en-US" altLang="zh-CN" sz="3600" b="0" i="1" smtClean="0">
                          <a:solidFill>
                            <a:schemeClr val="bg1"/>
                          </a:solidFill>
                          <a:latin typeface="Cambria Math" panose="02040503050406030204" pitchFamily="18" charset="0"/>
                          <a:ea typeface="Cambria Math" panose="02040503050406030204" pitchFamily="18" charset="0"/>
                        </a:rPr>
                        <m:t>≈</m:t>
                      </m:r>
                      <m:sSub>
                        <m:sSubPr>
                          <m:ctrlPr>
                            <a:rPr lang="en-US" altLang="zh-CN" sz="3600" b="0" i="1" smtClean="0">
                              <a:solidFill>
                                <a:schemeClr val="bg1"/>
                              </a:solidFill>
                              <a:latin typeface="Cambria Math" panose="02040503050406030204" pitchFamily="18" charset="0"/>
                            </a:rPr>
                          </m:ctrlPr>
                        </m:sSubPr>
                        <m:e>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sub>
                      </m:sSub>
                    </m:oMath>
                  </m:oMathPara>
                </a14:m>
                <a:endParaRPr lang="en-US" altLang="zh-CN" sz="3600" b="0" dirty="0">
                  <a:solidFill>
                    <a:schemeClr val="bg1"/>
                  </a:solidFill>
                </a:endParaRPr>
              </a:p>
            </p:txBody>
          </p:sp>
        </mc:Choice>
        <mc:Fallback xmlns="">
          <p:sp>
            <p:nvSpPr>
              <p:cNvPr id="11" name="文本框 4">
                <a:extLst>
                  <a:ext uri="{FF2B5EF4-FFF2-40B4-BE49-F238E27FC236}">
                    <a16:creationId xmlns:a16="http://schemas.microsoft.com/office/drawing/2014/main" id="{1438F310-B928-BC49-A5E0-3CF35D8A6F23}"/>
                  </a:ext>
                </a:extLst>
              </p:cNvPr>
              <p:cNvSpPr txBox="1">
                <a:spLocks noRot="1" noChangeAspect="1" noMove="1" noResize="1" noEditPoints="1" noAdjustHandles="1" noChangeArrowheads="1" noChangeShapeType="1" noTextEdit="1"/>
              </p:cNvSpPr>
              <p:nvPr/>
            </p:nvSpPr>
            <p:spPr>
              <a:xfrm>
                <a:off x="3292540" y="1827586"/>
                <a:ext cx="2383601" cy="56791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本框 5">
                <a:extLst>
                  <a:ext uri="{FF2B5EF4-FFF2-40B4-BE49-F238E27FC236}">
                    <a16:creationId xmlns:a16="http://schemas.microsoft.com/office/drawing/2014/main" id="{BE3672D1-1AEC-9630-9D97-3B0E85C0A05F}"/>
                  </a:ext>
                </a:extLst>
              </p:cNvPr>
              <p:cNvSpPr txBox="1"/>
              <p:nvPr/>
            </p:nvSpPr>
            <p:spPr>
              <a:xfrm>
                <a:off x="3292540" y="2669845"/>
                <a:ext cx="2824428"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+2</m:t>
                          </m:r>
                        </m:sub>
                      </m:sSub>
                      <m:r>
                        <a:rPr lang="en-US" altLang="zh-CN" sz="3600" i="1">
                          <a:solidFill>
                            <a:schemeClr val="bg1"/>
                          </a:solidFill>
                          <a:latin typeface="Cambria Math" panose="02040503050406030204" pitchFamily="18" charset="0"/>
                          <a:ea typeface="Cambria Math" panose="02040503050406030204" pitchFamily="18" charset="0"/>
                        </a:rPr>
                        <m:t>≈</m:t>
                      </m:r>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+1</m:t>
                          </m:r>
                        </m:sub>
                      </m:sSub>
                    </m:oMath>
                  </m:oMathPara>
                </a14:m>
                <a:endParaRPr lang="en-US" altLang="zh-CN" sz="3600" b="0" dirty="0">
                  <a:solidFill>
                    <a:schemeClr val="bg1"/>
                  </a:solidFill>
                </a:endParaRPr>
              </a:p>
            </p:txBody>
          </p:sp>
        </mc:Choice>
        <mc:Fallback xmlns="">
          <p:sp>
            <p:nvSpPr>
              <p:cNvPr id="12" name="文本框 5">
                <a:extLst>
                  <a:ext uri="{FF2B5EF4-FFF2-40B4-BE49-F238E27FC236}">
                    <a16:creationId xmlns:a16="http://schemas.microsoft.com/office/drawing/2014/main" id="{BE3672D1-1AEC-9630-9D97-3B0E85C0A05F}"/>
                  </a:ext>
                </a:extLst>
              </p:cNvPr>
              <p:cNvSpPr txBox="1">
                <a:spLocks noRot="1" noChangeAspect="1" noMove="1" noResize="1" noEditPoints="1" noAdjustHandles="1" noChangeArrowheads="1" noChangeShapeType="1" noTextEdit="1"/>
              </p:cNvSpPr>
              <p:nvPr/>
            </p:nvSpPr>
            <p:spPr>
              <a:xfrm>
                <a:off x="3292540" y="2669845"/>
                <a:ext cx="2824428" cy="56791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本框 6">
                <a:extLst>
                  <a:ext uri="{FF2B5EF4-FFF2-40B4-BE49-F238E27FC236}">
                    <a16:creationId xmlns:a16="http://schemas.microsoft.com/office/drawing/2014/main" id="{026A65C4-0B78-9F4F-2905-FF139B872DCD}"/>
                  </a:ext>
                </a:extLst>
              </p:cNvPr>
              <p:cNvSpPr txBox="1"/>
              <p:nvPr/>
            </p:nvSpPr>
            <p:spPr>
              <a:xfrm>
                <a:off x="3292540" y="4710980"/>
                <a:ext cx="3324885"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m:t>
                          </m:r>
                          <m:r>
                            <a:rPr lang="en-US" altLang="zh-CN" sz="3600" b="0" i="1" smtClean="0">
                              <a:solidFill>
                                <a:schemeClr val="bg1"/>
                              </a:solidFill>
                              <a:latin typeface="Cambria Math" panose="02040503050406030204" pitchFamily="18" charset="0"/>
                            </a:rPr>
                            <m:t>𝑛</m:t>
                          </m:r>
                        </m:sub>
                      </m:sSub>
                      <m:r>
                        <a:rPr lang="en-US" altLang="zh-CN" sz="3600" i="1">
                          <a:solidFill>
                            <a:schemeClr val="bg1"/>
                          </a:solidFill>
                          <a:latin typeface="Cambria Math" panose="02040503050406030204" pitchFamily="18" charset="0"/>
                          <a:ea typeface="Cambria Math" panose="02040503050406030204" pitchFamily="18" charset="0"/>
                        </a:rPr>
                        <m:t>≈</m:t>
                      </m:r>
                      <m:acc>
                        <m:accPr>
                          <m:chr m:val="̃"/>
                          <m:ctrlPr>
                            <a:rPr lang="en-US" altLang="zh-CN" sz="3600" b="0" i="1" smtClean="0">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b="0" i="1" smtClean="0">
                              <a:solidFill>
                                <a:schemeClr val="accent1">
                                  <a:lumMod val="60000"/>
                                  <a:lumOff val="40000"/>
                                </a:schemeClr>
                              </a:solidFill>
                              <a:latin typeface="Cambria Math" panose="02040503050406030204" pitchFamily="18" charset="0"/>
                              <a:ea typeface="Cambria Math" panose="02040503050406030204" pitchFamily="18" charset="0"/>
                            </a:rPr>
                            <m:t>𝐾</m:t>
                          </m:r>
                        </m:e>
                      </m:acc>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m:t>
                          </m:r>
                          <m:r>
                            <a:rPr lang="en-US" altLang="zh-CN" sz="3600" b="0" i="1" smtClean="0">
                              <a:solidFill>
                                <a:schemeClr val="bg1"/>
                              </a:solidFill>
                              <a:latin typeface="Cambria Math" panose="02040503050406030204" pitchFamily="18" charset="0"/>
                            </a:rPr>
                            <m:t>𝑛</m:t>
                          </m:r>
                          <m:r>
                            <a:rPr lang="en-US" altLang="zh-CN" sz="3600" b="0" i="1" smtClean="0">
                              <a:solidFill>
                                <a:schemeClr val="bg1"/>
                              </a:solidFill>
                              <a:latin typeface="Cambria Math" panose="02040503050406030204" pitchFamily="18" charset="0"/>
                            </a:rPr>
                            <m:t>−1</m:t>
                          </m:r>
                        </m:sub>
                      </m:sSub>
                    </m:oMath>
                  </m:oMathPara>
                </a14:m>
                <a:endParaRPr lang="en-US" altLang="zh-CN" sz="3600" b="0" dirty="0">
                  <a:solidFill>
                    <a:schemeClr val="bg1"/>
                  </a:solidFill>
                </a:endParaRPr>
              </a:p>
            </p:txBody>
          </p:sp>
        </mc:Choice>
        <mc:Fallback xmlns="">
          <p:sp>
            <p:nvSpPr>
              <p:cNvPr id="13" name="文本框 6">
                <a:extLst>
                  <a:ext uri="{FF2B5EF4-FFF2-40B4-BE49-F238E27FC236}">
                    <a16:creationId xmlns:a16="http://schemas.microsoft.com/office/drawing/2014/main" id="{026A65C4-0B78-9F4F-2905-FF139B872DCD}"/>
                  </a:ext>
                </a:extLst>
              </p:cNvPr>
              <p:cNvSpPr txBox="1">
                <a:spLocks noRot="1" noChangeAspect="1" noMove="1" noResize="1" noEditPoints="1" noAdjustHandles="1" noChangeArrowheads="1" noChangeShapeType="1" noTextEdit="1"/>
              </p:cNvSpPr>
              <p:nvPr/>
            </p:nvSpPr>
            <p:spPr>
              <a:xfrm>
                <a:off x="3292540" y="4710980"/>
                <a:ext cx="3324885" cy="567912"/>
              </a:xfrm>
              <a:prstGeom prst="rect">
                <a:avLst/>
              </a:prstGeom>
              <a:blipFill>
                <a:blip r:embed="rId8"/>
                <a:stretch>
                  <a:fillRect/>
                </a:stretch>
              </a:blipFill>
            </p:spPr>
            <p:txBody>
              <a:bodyPr/>
              <a:lstStyle/>
              <a:p>
                <a:r>
                  <a:rPr lang="en-US">
                    <a:noFill/>
                  </a:rPr>
                  <a:t> </a:t>
                </a:r>
              </a:p>
            </p:txBody>
          </p:sp>
        </mc:Fallback>
      </mc:AlternateContent>
      <p:sp>
        <p:nvSpPr>
          <p:cNvPr id="14" name="文本框 8">
            <a:extLst>
              <a:ext uri="{FF2B5EF4-FFF2-40B4-BE49-F238E27FC236}">
                <a16:creationId xmlns:a16="http://schemas.microsoft.com/office/drawing/2014/main" id="{5398F514-E216-B5B7-06E9-5C9314319781}"/>
              </a:ext>
            </a:extLst>
          </p:cNvPr>
          <p:cNvSpPr txBox="1"/>
          <p:nvPr/>
        </p:nvSpPr>
        <p:spPr>
          <a:xfrm>
            <a:off x="4332632" y="4197833"/>
            <a:ext cx="738664" cy="711881"/>
          </a:xfrm>
          <a:prstGeom prst="rect">
            <a:avLst/>
          </a:prstGeom>
          <a:noFill/>
        </p:spPr>
        <p:txBody>
          <a:bodyPr vert="eaVert" wrap="square" rtlCol="0">
            <a:spAutoFit/>
          </a:bodyPr>
          <a:lstStyle/>
          <a:p>
            <a:r>
              <a:rPr lang="en-US" altLang="zh-CN" sz="3600" dirty="0">
                <a:solidFill>
                  <a:schemeClr val="bg1"/>
                </a:solidFill>
              </a:rPr>
              <a:t>…</a:t>
            </a:r>
            <a:endParaRPr lang="zh-CN" altLang="en-US" sz="3600" dirty="0">
              <a:solidFill>
                <a:schemeClr val="bg1"/>
              </a:solidFill>
            </a:endParaRPr>
          </a:p>
        </p:txBody>
      </p:sp>
      <p:sp>
        <p:nvSpPr>
          <p:cNvPr id="15" name="右大括号 10">
            <a:extLst>
              <a:ext uri="{FF2B5EF4-FFF2-40B4-BE49-F238E27FC236}">
                <a16:creationId xmlns:a16="http://schemas.microsoft.com/office/drawing/2014/main" id="{6DD7F0DB-5142-F606-90EB-9521E3FA9843}"/>
              </a:ext>
            </a:extLst>
          </p:cNvPr>
          <p:cNvSpPr/>
          <p:nvPr/>
        </p:nvSpPr>
        <p:spPr>
          <a:xfrm>
            <a:off x="6781303" y="1999918"/>
            <a:ext cx="288569" cy="3265060"/>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3600">
              <a:solidFill>
                <a:schemeClr val="bg1"/>
              </a:solidFill>
            </a:endParaRPr>
          </a:p>
        </p:txBody>
      </p:sp>
      <mc:AlternateContent xmlns:mc="http://schemas.openxmlformats.org/markup-compatibility/2006" xmlns:a14="http://schemas.microsoft.com/office/drawing/2010/main">
        <mc:Choice Requires="a14">
          <p:sp>
            <p:nvSpPr>
              <p:cNvPr id="4" name="文本框 5">
                <a:extLst>
                  <a:ext uri="{FF2B5EF4-FFF2-40B4-BE49-F238E27FC236}">
                    <a16:creationId xmlns:a16="http://schemas.microsoft.com/office/drawing/2014/main" id="{7F8790C4-6E94-B6AF-6CCA-FDFBA7C84E1B}"/>
                  </a:ext>
                </a:extLst>
              </p:cNvPr>
              <p:cNvSpPr txBox="1"/>
              <p:nvPr/>
            </p:nvSpPr>
            <p:spPr>
              <a:xfrm>
                <a:off x="3319150" y="3433839"/>
                <a:ext cx="2824428"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+3</m:t>
                          </m:r>
                        </m:sub>
                      </m:sSub>
                      <m:r>
                        <a:rPr lang="en-US" altLang="zh-CN" sz="3600" i="1">
                          <a:solidFill>
                            <a:schemeClr val="bg1"/>
                          </a:solidFill>
                          <a:latin typeface="Cambria Math" panose="02040503050406030204" pitchFamily="18" charset="0"/>
                          <a:ea typeface="Cambria Math" panose="02040503050406030204" pitchFamily="18" charset="0"/>
                        </a:rPr>
                        <m:t>≈</m:t>
                      </m:r>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+2</m:t>
                          </m:r>
                        </m:sub>
                      </m:sSub>
                    </m:oMath>
                  </m:oMathPara>
                </a14:m>
                <a:endParaRPr lang="en-US" altLang="zh-CN" sz="3600" b="0" dirty="0">
                  <a:solidFill>
                    <a:schemeClr val="bg1"/>
                  </a:solidFill>
                </a:endParaRPr>
              </a:p>
            </p:txBody>
          </p:sp>
        </mc:Choice>
        <mc:Fallback xmlns="">
          <p:sp>
            <p:nvSpPr>
              <p:cNvPr id="4" name="文本框 5">
                <a:extLst>
                  <a:ext uri="{FF2B5EF4-FFF2-40B4-BE49-F238E27FC236}">
                    <a16:creationId xmlns:a16="http://schemas.microsoft.com/office/drawing/2014/main" id="{7F8790C4-6E94-B6AF-6CCA-FDFBA7C84E1B}"/>
                  </a:ext>
                </a:extLst>
              </p:cNvPr>
              <p:cNvSpPr txBox="1">
                <a:spLocks noRot="1" noChangeAspect="1" noMove="1" noResize="1" noEditPoints="1" noAdjustHandles="1" noChangeArrowheads="1" noChangeShapeType="1" noTextEdit="1"/>
              </p:cNvSpPr>
              <p:nvPr/>
            </p:nvSpPr>
            <p:spPr>
              <a:xfrm>
                <a:off x="3319150" y="3433839"/>
                <a:ext cx="2824428" cy="56791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本框 11">
                <a:extLst>
                  <a:ext uri="{FF2B5EF4-FFF2-40B4-BE49-F238E27FC236}">
                    <a16:creationId xmlns:a16="http://schemas.microsoft.com/office/drawing/2014/main" id="{53EB3E7F-12C2-3858-5DB3-04160BFD640D}"/>
                  </a:ext>
                </a:extLst>
              </p:cNvPr>
              <p:cNvSpPr txBox="1"/>
              <p:nvPr/>
            </p:nvSpPr>
            <p:spPr>
              <a:xfrm>
                <a:off x="7359114" y="3282358"/>
                <a:ext cx="2613279" cy="5679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r>
                            <a:rPr lang="en-US" altLang="zh-CN" sz="3600" b="0" i="1" smtClean="0">
                              <a:solidFill>
                                <a:schemeClr val="bg1"/>
                              </a:solidFill>
                              <a:latin typeface="Cambria Math" panose="02040503050406030204" pitchFamily="18" charset="0"/>
                            </a:rPr>
                            <m:t>+3</m:t>
                          </m:r>
                        </m:sub>
                      </m:sSub>
                      <m:r>
                        <a:rPr lang="en-US" altLang="zh-CN" sz="3600" i="1">
                          <a:solidFill>
                            <a:schemeClr val="bg1"/>
                          </a:solidFill>
                          <a:latin typeface="Cambria Math" panose="02040503050406030204" pitchFamily="18" charset="0"/>
                          <a:ea typeface="Cambria Math" panose="02040503050406030204" pitchFamily="18" charset="0"/>
                        </a:rPr>
                        <m:t>≈</m:t>
                      </m:r>
                      <m:sSup>
                        <m:sSupPr>
                          <m:ctrlPr>
                            <a:rPr lang="en-US" altLang="zh-CN" sz="3600" b="0" i="1" smtClean="0">
                              <a:solidFill>
                                <a:schemeClr val="accent1">
                                  <a:lumMod val="60000"/>
                                  <a:lumOff val="40000"/>
                                </a:schemeClr>
                              </a:solidFill>
                              <a:latin typeface="Cambria Math" panose="02040503050406030204" pitchFamily="18" charset="0"/>
                            </a:rPr>
                          </m:ctrlPr>
                        </m:sSupPr>
                        <m:e>
                          <m:acc>
                            <m:accPr>
                              <m:chr m:val="̃"/>
                              <m:ctrlP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ctrlPr>
                            </m:accPr>
                            <m:e>
                              <m:r>
                                <a:rPr lang="en-US" altLang="zh-CN" sz="3600" i="1">
                                  <a:solidFill>
                                    <a:schemeClr val="accent1">
                                      <a:lumMod val="60000"/>
                                      <a:lumOff val="40000"/>
                                    </a:schemeClr>
                                  </a:solidFill>
                                  <a:latin typeface="Cambria Math" panose="02040503050406030204" pitchFamily="18" charset="0"/>
                                  <a:ea typeface="Cambria Math" panose="02040503050406030204" pitchFamily="18" charset="0"/>
                                </a:rPr>
                                <m:t>𝐾</m:t>
                              </m:r>
                            </m:e>
                          </m:acc>
                        </m:e>
                        <m:sup>
                          <m:r>
                            <a:rPr lang="en-CA" altLang="zh-CN" sz="3600" b="0" i="1" smtClean="0">
                              <a:solidFill>
                                <a:schemeClr val="accent1">
                                  <a:lumMod val="60000"/>
                                  <a:lumOff val="40000"/>
                                </a:schemeClr>
                              </a:solidFill>
                              <a:latin typeface="Cambria Math" panose="02040503050406030204" pitchFamily="18" charset="0"/>
                            </a:rPr>
                            <m:t>3</m:t>
                          </m:r>
                        </m:sup>
                      </m:sSup>
                      <m:sSub>
                        <m:sSubPr>
                          <m:ctrlPr>
                            <a:rPr lang="en-US" altLang="zh-CN" sz="3600" b="0" i="1" smtClean="0">
                              <a:solidFill>
                                <a:schemeClr val="bg1"/>
                              </a:solidFill>
                              <a:latin typeface="Cambria Math" panose="02040503050406030204" pitchFamily="18" charset="0"/>
                            </a:rPr>
                          </m:ctrlPr>
                        </m:sSubPr>
                        <m:e>
                          <m:r>
                            <a:rPr lang="en-CA" altLang="zh-CN" sz="3600" b="1" i="1">
                              <a:solidFill>
                                <a:schemeClr val="bg1"/>
                              </a:solidFill>
                              <a:latin typeface="Cambria Math" panose="02040503050406030204" pitchFamily="18" charset="0"/>
                            </a:rPr>
                            <m:t>𝒖</m:t>
                          </m:r>
                        </m:e>
                        <m:sub>
                          <m:r>
                            <a:rPr lang="en-US" altLang="zh-CN" sz="3600" b="0" i="1" smtClean="0">
                              <a:solidFill>
                                <a:schemeClr val="bg1"/>
                              </a:solidFill>
                              <a:latin typeface="Cambria Math" panose="02040503050406030204" pitchFamily="18" charset="0"/>
                            </a:rPr>
                            <m:t>𝑖</m:t>
                          </m:r>
                        </m:sub>
                      </m:sSub>
                    </m:oMath>
                  </m:oMathPara>
                </a14:m>
                <a:endParaRPr lang="en-US" altLang="zh-CN" sz="3600" b="0" dirty="0">
                  <a:solidFill>
                    <a:schemeClr val="bg1"/>
                  </a:solidFill>
                </a:endParaRPr>
              </a:p>
            </p:txBody>
          </p:sp>
        </mc:Choice>
        <mc:Fallback xmlns="">
          <p:sp>
            <p:nvSpPr>
              <p:cNvPr id="6" name="文本框 11">
                <a:extLst>
                  <a:ext uri="{FF2B5EF4-FFF2-40B4-BE49-F238E27FC236}">
                    <a16:creationId xmlns:a16="http://schemas.microsoft.com/office/drawing/2014/main" id="{53EB3E7F-12C2-3858-5DB3-04160BFD640D}"/>
                  </a:ext>
                </a:extLst>
              </p:cNvPr>
              <p:cNvSpPr txBox="1">
                <a:spLocks noRot="1" noChangeAspect="1" noMove="1" noResize="1" noEditPoints="1" noAdjustHandles="1" noChangeArrowheads="1" noChangeShapeType="1" noTextEdit="1"/>
              </p:cNvSpPr>
              <p:nvPr/>
            </p:nvSpPr>
            <p:spPr>
              <a:xfrm>
                <a:off x="7359114" y="3282358"/>
                <a:ext cx="2613279" cy="56791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95349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 presetClass="exit" presetSubtype="0" fill="hold" grpId="1" nodeType="withEffect">
                                  <p:stCondLst>
                                    <p:cond delay="100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grpId="0" nodeType="withEffect">
                                  <p:stCondLst>
                                    <p:cond delay="1000"/>
                                  </p:stCondLst>
                                  <p:childTnLst>
                                    <p:set>
                                      <p:cBhvr>
                                        <p:cTn id="29" dur="1" fill="hold">
                                          <p:stCondLst>
                                            <p:cond delay="0"/>
                                          </p:stCondLst>
                                        </p:cTn>
                                        <p:tgtEl>
                                          <p:spTgt spid="6"/>
                                        </p:tgtEl>
                                        <p:attrNameLst>
                                          <p:attrName>style.visibility</p:attrName>
                                        </p:attrNameLst>
                                      </p:cBhvr>
                                      <p:to>
                                        <p:strVal val="visible"/>
                                      </p:to>
                                    </p:set>
                                  </p:childTnLst>
                                </p:cTn>
                              </p:par>
                            </p:childTnLst>
                          </p:cTn>
                        </p:par>
                        <p:par>
                          <p:cTn id="30" fill="hold">
                            <p:stCondLst>
                              <p:cond delay="1500"/>
                            </p:stCondLst>
                            <p:childTnLst>
                              <p:par>
                                <p:cTn id="31" presetID="1" presetClass="exit" presetSubtype="0" fill="hold" grpId="1" nodeType="after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16" grpId="0"/>
      <p:bldP spid="16" grpId="1"/>
      <p:bldP spid="11" grpId="0"/>
      <p:bldP spid="12" grpId="0"/>
      <p:bldP spid="13" grpId="0"/>
      <p:bldP spid="14" grpId="0"/>
      <p:bldP spid="15" grpId="0" animBg="1"/>
      <p:bldP spid="4" grpId="0"/>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C6DD-29FD-41E5-4D28-228432ACE8D1}"/>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C00D7DD6-E05C-871C-E1EF-C16CCEE52B12}"/>
              </a:ext>
            </a:extLst>
          </p:cNvPr>
          <p:cNvGrpSpPr/>
          <p:nvPr/>
        </p:nvGrpSpPr>
        <p:grpSpPr>
          <a:xfrm>
            <a:off x="2155902" y="4645768"/>
            <a:ext cx="5270810" cy="369332"/>
            <a:chOff x="2155902" y="4645768"/>
            <a:chExt cx="5270810" cy="369332"/>
          </a:xfrm>
        </p:grpSpPr>
        <p:cxnSp>
          <p:nvCxnSpPr>
            <p:cNvPr id="39" name="Straight Arrow Connector 38">
              <a:extLst>
                <a:ext uri="{FF2B5EF4-FFF2-40B4-BE49-F238E27FC236}">
                  <a16:creationId xmlns:a16="http://schemas.microsoft.com/office/drawing/2014/main" id="{BF69F8AB-0DF8-98A9-33A9-E12FCC8E3823}"/>
                </a:ext>
              </a:extLst>
            </p:cNvPr>
            <p:cNvCxnSpPr>
              <a:cxnSpLocks/>
            </p:cNvCxnSpPr>
            <p:nvPr/>
          </p:nvCxnSpPr>
          <p:spPr>
            <a:xfrm>
              <a:off x="2155902" y="4653776"/>
              <a:ext cx="5270810" cy="0"/>
            </a:xfrm>
            <a:prstGeom prst="straightConnector1">
              <a:avLst/>
            </a:prstGeom>
            <a:ln w="38100"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60070AC-5381-3987-489D-E461764FEB67}"/>
                </a:ext>
              </a:extLst>
            </p:cNvPr>
            <p:cNvSpPr txBox="1"/>
            <p:nvPr/>
          </p:nvSpPr>
          <p:spPr>
            <a:xfrm>
              <a:off x="3895549" y="4645768"/>
              <a:ext cx="1977370" cy="369332"/>
            </a:xfrm>
            <a:prstGeom prst="rect">
              <a:avLst/>
            </a:prstGeom>
            <a:noFill/>
          </p:spPr>
          <p:txBody>
            <a:bodyPr wrap="square" rtlCol="0">
              <a:spAutoFit/>
            </a:bodyPr>
            <a:lstStyle/>
            <a:p>
              <a:pPr algn="ctr"/>
              <a:r>
                <a:rPr lang="en-CA" dirty="0">
                  <a:solidFill>
                    <a:schemeClr val="bg1"/>
                  </a:solidFill>
                </a:rPr>
                <a:t>Jump 120 Frames</a:t>
              </a:r>
              <a:endParaRPr lang="en-US" dirty="0">
                <a:solidFill>
                  <a:schemeClr val="bg1"/>
                </a:solidFill>
              </a:endParaRPr>
            </a:p>
          </p:txBody>
        </p:sp>
      </p:grpSp>
      <p:grpSp>
        <p:nvGrpSpPr>
          <p:cNvPr id="42" name="Group 41">
            <a:extLst>
              <a:ext uri="{FF2B5EF4-FFF2-40B4-BE49-F238E27FC236}">
                <a16:creationId xmlns:a16="http://schemas.microsoft.com/office/drawing/2014/main" id="{4DBF0A40-2CF7-025B-97B3-0D190A9BD909}"/>
              </a:ext>
            </a:extLst>
          </p:cNvPr>
          <p:cNvGrpSpPr/>
          <p:nvPr/>
        </p:nvGrpSpPr>
        <p:grpSpPr>
          <a:xfrm>
            <a:off x="2155902" y="4645768"/>
            <a:ext cx="7991708" cy="369332"/>
            <a:chOff x="2155902" y="4645768"/>
            <a:chExt cx="7991708" cy="369332"/>
          </a:xfrm>
        </p:grpSpPr>
        <p:cxnSp>
          <p:nvCxnSpPr>
            <p:cNvPr id="43" name="Straight Arrow Connector 42">
              <a:extLst>
                <a:ext uri="{FF2B5EF4-FFF2-40B4-BE49-F238E27FC236}">
                  <a16:creationId xmlns:a16="http://schemas.microsoft.com/office/drawing/2014/main" id="{93FEABF4-1021-00C8-4532-6EBCBEFAE30C}"/>
                </a:ext>
              </a:extLst>
            </p:cNvPr>
            <p:cNvCxnSpPr>
              <a:cxnSpLocks/>
            </p:cNvCxnSpPr>
            <p:nvPr/>
          </p:nvCxnSpPr>
          <p:spPr>
            <a:xfrm>
              <a:off x="2155902" y="4653776"/>
              <a:ext cx="7991708" cy="0"/>
            </a:xfrm>
            <a:prstGeom prst="straightConnector1">
              <a:avLst/>
            </a:prstGeom>
            <a:ln w="38100"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F971FA80-A6E7-DA90-7B2A-6F934F906742}"/>
                </a:ext>
              </a:extLst>
            </p:cNvPr>
            <p:cNvSpPr txBox="1"/>
            <p:nvPr/>
          </p:nvSpPr>
          <p:spPr>
            <a:xfrm>
              <a:off x="5142740" y="4645768"/>
              <a:ext cx="1977370" cy="369332"/>
            </a:xfrm>
            <a:prstGeom prst="rect">
              <a:avLst/>
            </a:prstGeom>
            <a:noFill/>
          </p:spPr>
          <p:txBody>
            <a:bodyPr wrap="square" rtlCol="0">
              <a:spAutoFit/>
            </a:bodyPr>
            <a:lstStyle/>
            <a:p>
              <a:pPr algn="ctr"/>
              <a:r>
                <a:rPr lang="en-CA" dirty="0">
                  <a:solidFill>
                    <a:schemeClr val="bg1"/>
                  </a:solidFill>
                </a:rPr>
                <a:t>Jump 180 Frames</a:t>
              </a:r>
              <a:endParaRPr lang="en-US" dirty="0">
                <a:solidFill>
                  <a:schemeClr val="bg1"/>
                </a:solidFill>
              </a:endParaRPr>
            </a:p>
          </p:txBody>
        </p:sp>
      </p:grpSp>
      <p:sp>
        <p:nvSpPr>
          <p:cNvPr id="47" name="TextBox 46">
            <a:extLst>
              <a:ext uri="{FF2B5EF4-FFF2-40B4-BE49-F238E27FC236}">
                <a16:creationId xmlns:a16="http://schemas.microsoft.com/office/drawing/2014/main" id="{93CCD971-2DA0-0F41-734C-50588D941A3F}"/>
              </a:ext>
            </a:extLst>
          </p:cNvPr>
          <p:cNvSpPr txBox="1"/>
          <p:nvPr/>
        </p:nvSpPr>
        <p:spPr>
          <a:xfrm>
            <a:off x="3802353" y="4646916"/>
            <a:ext cx="4534869" cy="369332"/>
          </a:xfrm>
          <a:prstGeom prst="rect">
            <a:avLst/>
          </a:prstGeom>
          <a:noFill/>
        </p:spPr>
        <p:txBody>
          <a:bodyPr wrap="square" rtlCol="0">
            <a:spAutoFit/>
          </a:bodyPr>
          <a:lstStyle/>
          <a:p>
            <a:pPr algn="ctr"/>
            <a:r>
              <a:rPr lang="en-CA" b="1" dirty="0">
                <a:solidFill>
                  <a:schemeClr val="accent1">
                    <a:lumMod val="60000"/>
                    <a:lumOff val="40000"/>
                  </a:schemeClr>
                </a:solidFill>
              </a:rPr>
              <a:t>Fractional</a:t>
            </a:r>
            <a:r>
              <a:rPr lang="en-CA" dirty="0">
                <a:solidFill>
                  <a:schemeClr val="bg1"/>
                </a:solidFill>
              </a:rPr>
              <a:t> Power = </a:t>
            </a:r>
            <a:r>
              <a:rPr lang="en-CA" b="1" dirty="0">
                <a:solidFill>
                  <a:schemeClr val="bg1"/>
                </a:solidFill>
              </a:rPr>
              <a:t>Continuous</a:t>
            </a:r>
            <a:r>
              <a:rPr lang="en-CA" dirty="0">
                <a:solidFill>
                  <a:schemeClr val="bg1"/>
                </a:solidFill>
              </a:rPr>
              <a:t>-time</a:t>
            </a:r>
            <a:endParaRPr lang="en-US" dirty="0">
              <a:solidFill>
                <a:schemeClr val="bg1"/>
              </a:solidFill>
            </a:endParaRPr>
          </a:p>
        </p:txBody>
      </p:sp>
      <p:grpSp>
        <p:nvGrpSpPr>
          <p:cNvPr id="25" name="Group 24">
            <a:extLst>
              <a:ext uri="{FF2B5EF4-FFF2-40B4-BE49-F238E27FC236}">
                <a16:creationId xmlns:a16="http://schemas.microsoft.com/office/drawing/2014/main" id="{DF20154C-5043-7D73-C94B-DF3644E414C7}"/>
              </a:ext>
            </a:extLst>
          </p:cNvPr>
          <p:cNvGrpSpPr/>
          <p:nvPr/>
        </p:nvGrpSpPr>
        <p:grpSpPr>
          <a:xfrm>
            <a:off x="3587089" y="2803821"/>
            <a:ext cx="2438095" cy="1588380"/>
            <a:chOff x="3587089" y="2795813"/>
            <a:chExt cx="2438095" cy="1588380"/>
          </a:xfrm>
        </p:grpSpPr>
        <p:pic>
          <p:nvPicPr>
            <p:cNvPr id="26" name="Picture 25" descr="A red and blue smoke&#10;&#10;AI-generated content may be incorrect.">
              <a:extLst>
                <a:ext uri="{FF2B5EF4-FFF2-40B4-BE49-F238E27FC236}">
                  <a16:creationId xmlns:a16="http://schemas.microsoft.com/office/drawing/2014/main" id="{BE0D368F-4F10-5C27-E719-DA3ABCD4B2B5}"/>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587089" y="3165145"/>
              <a:ext cx="2438095" cy="1219048"/>
            </a:xfrm>
            <a:prstGeom prst="rect">
              <a:avLst/>
            </a:prstGeom>
            <a:ln w="25400">
              <a:solidFill>
                <a:schemeClr val="bg1">
                  <a:alpha val="20000"/>
                </a:schemeClr>
              </a:solidFill>
            </a:ln>
          </p:spPr>
        </p:pic>
        <p:sp>
          <p:nvSpPr>
            <p:cNvPr id="27" name="TextBox 26">
              <a:extLst>
                <a:ext uri="{FF2B5EF4-FFF2-40B4-BE49-F238E27FC236}">
                  <a16:creationId xmlns:a16="http://schemas.microsoft.com/office/drawing/2014/main" id="{4156861E-45E4-FA98-2B00-3A44ACFC4597}"/>
                </a:ext>
              </a:extLst>
            </p:cNvPr>
            <p:cNvSpPr txBox="1"/>
            <p:nvPr/>
          </p:nvSpPr>
          <p:spPr>
            <a:xfrm>
              <a:off x="4408409" y="2795813"/>
              <a:ext cx="795453" cy="369332"/>
            </a:xfrm>
            <a:prstGeom prst="rect">
              <a:avLst/>
            </a:prstGeom>
            <a:noFill/>
          </p:spPr>
          <p:txBody>
            <a:bodyPr wrap="square" rtlCol="0">
              <a:spAutoFit/>
            </a:bodyPr>
            <a:lstStyle/>
            <a:p>
              <a:pPr algn="ctr"/>
              <a:r>
                <a:rPr lang="en-CA" dirty="0">
                  <a:solidFill>
                    <a:schemeClr val="bg1">
                      <a:alpha val="20000"/>
                    </a:schemeClr>
                  </a:solidFill>
                </a:rPr>
                <a:t>t=180</a:t>
              </a:r>
              <a:endParaRPr lang="en-US" dirty="0">
                <a:solidFill>
                  <a:schemeClr val="bg1">
                    <a:alpha val="20000"/>
                  </a:schemeClr>
                </a:solidFill>
              </a:endParaRPr>
            </a:p>
          </p:txBody>
        </p:sp>
      </p:grpSp>
      <p:grpSp>
        <p:nvGrpSpPr>
          <p:cNvPr id="28" name="Group 27">
            <a:extLst>
              <a:ext uri="{FF2B5EF4-FFF2-40B4-BE49-F238E27FC236}">
                <a16:creationId xmlns:a16="http://schemas.microsoft.com/office/drawing/2014/main" id="{891566AC-1774-68CA-A0F0-D4ADD08D8D1A}"/>
              </a:ext>
            </a:extLst>
          </p:cNvPr>
          <p:cNvGrpSpPr/>
          <p:nvPr/>
        </p:nvGrpSpPr>
        <p:grpSpPr>
          <a:xfrm>
            <a:off x="6223457" y="2811829"/>
            <a:ext cx="2438095" cy="1580372"/>
            <a:chOff x="6223457" y="2803821"/>
            <a:chExt cx="2438095" cy="1580372"/>
          </a:xfrm>
        </p:grpSpPr>
        <p:pic>
          <p:nvPicPr>
            <p:cNvPr id="29" name="Picture 28" descr="A colorful smoke on a red background&#10;&#10;AI-generated content may be incorrect.">
              <a:extLst>
                <a:ext uri="{FF2B5EF4-FFF2-40B4-BE49-F238E27FC236}">
                  <a16:creationId xmlns:a16="http://schemas.microsoft.com/office/drawing/2014/main" id="{72CFAE9C-05A9-5018-EC29-71A9FDA4339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223457" y="3165145"/>
              <a:ext cx="2438095" cy="1219048"/>
            </a:xfrm>
            <a:prstGeom prst="rect">
              <a:avLst/>
            </a:prstGeom>
            <a:ln w="25400">
              <a:solidFill>
                <a:schemeClr val="bg1">
                  <a:alpha val="20000"/>
                </a:schemeClr>
              </a:solidFill>
            </a:ln>
          </p:spPr>
        </p:pic>
        <p:sp>
          <p:nvSpPr>
            <p:cNvPr id="30" name="TextBox 29">
              <a:extLst>
                <a:ext uri="{FF2B5EF4-FFF2-40B4-BE49-F238E27FC236}">
                  <a16:creationId xmlns:a16="http://schemas.microsoft.com/office/drawing/2014/main" id="{EBAE0FA9-B527-1499-9DE7-A594DE546F8D}"/>
                </a:ext>
              </a:extLst>
            </p:cNvPr>
            <p:cNvSpPr txBox="1"/>
            <p:nvPr/>
          </p:nvSpPr>
          <p:spPr>
            <a:xfrm>
              <a:off x="7057712" y="2803821"/>
              <a:ext cx="795453" cy="369332"/>
            </a:xfrm>
            <a:prstGeom prst="rect">
              <a:avLst/>
            </a:prstGeom>
            <a:noFill/>
          </p:spPr>
          <p:txBody>
            <a:bodyPr wrap="square" rtlCol="0">
              <a:spAutoFit/>
            </a:bodyPr>
            <a:lstStyle/>
            <a:p>
              <a:pPr algn="ctr"/>
              <a:r>
                <a:rPr lang="en-CA" dirty="0">
                  <a:solidFill>
                    <a:schemeClr val="bg1">
                      <a:alpha val="20000"/>
                    </a:schemeClr>
                  </a:solidFill>
                </a:rPr>
                <a:t>t=240</a:t>
              </a:r>
              <a:endParaRPr lang="en-US" dirty="0">
                <a:solidFill>
                  <a:schemeClr val="bg1">
                    <a:alpha val="20000"/>
                  </a:schemeClr>
                </a:solidFill>
              </a:endParaRPr>
            </a:p>
          </p:txBody>
        </p:sp>
      </p:grpSp>
      <p:grpSp>
        <p:nvGrpSpPr>
          <p:cNvPr id="31" name="Group 30">
            <a:extLst>
              <a:ext uri="{FF2B5EF4-FFF2-40B4-BE49-F238E27FC236}">
                <a16:creationId xmlns:a16="http://schemas.microsoft.com/office/drawing/2014/main" id="{4E3F4DF3-C592-10F7-6D76-6AF12AE96B18}"/>
              </a:ext>
            </a:extLst>
          </p:cNvPr>
          <p:cNvGrpSpPr/>
          <p:nvPr/>
        </p:nvGrpSpPr>
        <p:grpSpPr>
          <a:xfrm>
            <a:off x="8859825" y="2803821"/>
            <a:ext cx="2438095" cy="1588380"/>
            <a:chOff x="8859825" y="2795813"/>
            <a:chExt cx="2438095" cy="1588380"/>
          </a:xfrm>
        </p:grpSpPr>
        <p:pic>
          <p:nvPicPr>
            <p:cNvPr id="32" name="Picture 31" descr="A close up of a colorful swirl&#10;&#10;AI-generated content may be incorrect.">
              <a:extLst>
                <a:ext uri="{FF2B5EF4-FFF2-40B4-BE49-F238E27FC236}">
                  <a16:creationId xmlns:a16="http://schemas.microsoft.com/office/drawing/2014/main" id="{FB3AB129-2C07-D719-CD67-89C6F5B35C4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859825" y="3165145"/>
              <a:ext cx="2438095" cy="1219048"/>
            </a:xfrm>
            <a:prstGeom prst="rect">
              <a:avLst/>
            </a:prstGeom>
            <a:ln w="25400">
              <a:solidFill>
                <a:schemeClr val="bg1">
                  <a:alpha val="20000"/>
                </a:schemeClr>
              </a:solidFill>
            </a:ln>
          </p:spPr>
        </p:pic>
        <p:sp>
          <p:nvSpPr>
            <p:cNvPr id="33" name="TextBox 32">
              <a:extLst>
                <a:ext uri="{FF2B5EF4-FFF2-40B4-BE49-F238E27FC236}">
                  <a16:creationId xmlns:a16="http://schemas.microsoft.com/office/drawing/2014/main" id="{B49539F3-DC15-3C7A-41FA-C4194879541B}"/>
                </a:ext>
              </a:extLst>
            </p:cNvPr>
            <p:cNvSpPr txBox="1"/>
            <p:nvPr/>
          </p:nvSpPr>
          <p:spPr>
            <a:xfrm>
              <a:off x="9681145" y="2795813"/>
              <a:ext cx="795453" cy="369332"/>
            </a:xfrm>
            <a:prstGeom prst="rect">
              <a:avLst/>
            </a:prstGeom>
            <a:noFill/>
          </p:spPr>
          <p:txBody>
            <a:bodyPr wrap="square" rtlCol="0">
              <a:spAutoFit/>
            </a:bodyPr>
            <a:lstStyle/>
            <a:p>
              <a:pPr algn="ctr"/>
              <a:r>
                <a:rPr lang="en-CA" dirty="0">
                  <a:solidFill>
                    <a:schemeClr val="bg1">
                      <a:alpha val="20000"/>
                    </a:schemeClr>
                  </a:solidFill>
                </a:rPr>
                <a:t>t=300</a:t>
              </a:r>
              <a:endParaRPr lang="en-US" dirty="0">
                <a:solidFill>
                  <a:schemeClr val="bg1">
                    <a:alpha val="20000"/>
                  </a:schemeClr>
                </a:solidFill>
              </a:endParaRPr>
            </a:p>
          </p:txBody>
        </p:sp>
      </p:grpSp>
      <p:grpSp>
        <p:nvGrpSpPr>
          <p:cNvPr id="22" name="Group 21">
            <a:extLst>
              <a:ext uri="{FF2B5EF4-FFF2-40B4-BE49-F238E27FC236}">
                <a16:creationId xmlns:a16="http://schemas.microsoft.com/office/drawing/2014/main" id="{D75C21D7-95AA-B8A1-ACD4-312024D768AF}"/>
              </a:ext>
            </a:extLst>
          </p:cNvPr>
          <p:cNvGrpSpPr/>
          <p:nvPr/>
        </p:nvGrpSpPr>
        <p:grpSpPr>
          <a:xfrm>
            <a:off x="3587089" y="2795813"/>
            <a:ext cx="2438095" cy="1588380"/>
            <a:chOff x="3587089" y="2795813"/>
            <a:chExt cx="2438095" cy="1588380"/>
          </a:xfrm>
        </p:grpSpPr>
        <p:pic>
          <p:nvPicPr>
            <p:cNvPr id="15" name="Picture 14" descr="A red and blue smoke&#10;&#10;AI-generated content may be incorrect.">
              <a:extLst>
                <a:ext uri="{FF2B5EF4-FFF2-40B4-BE49-F238E27FC236}">
                  <a16:creationId xmlns:a16="http://schemas.microsoft.com/office/drawing/2014/main" id="{ABC8488C-0C8F-1BB3-0717-36280AE90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089" y="3165145"/>
              <a:ext cx="2438095" cy="1219048"/>
            </a:xfrm>
            <a:prstGeom prst="rect">
              <a:avLst/>
            </a:prstGeom>
            <a:ln w="25400">
              <a:solidFill>
                <a:schemeClr val="bg1"/>
              </a:solidFill>
            </a:ln>
          </p:spPr>
        </p:pic>
        <p:sp>
          <p:nvSpPr>
            <p:cNvPr id="18" name="TextBox 17">
              <a:extLst>
                <a:ext uri="{FF2B5EF4-FFF2-40B4-BE49-F238E27FC236}">
                  <a16:creationId xmlns:a16="http://schemas.microsoft.com/office/drawing/2014/main" id="{282DA09F-2CC9-4633-38FF-C59906825B24}"/>
                </a:ext>
              </a:extLst>
            </p:cNvPr>
            <p:cNvSpPr txBox="1"/>
            <p:nvPr/>
          </p:nvSpPr>
          <p:spPr>
            <a:xfrm>
              <a:off x="4408409" y="2795813"/>
              <a:ext cx="795453" cy="369332"/>
            </a:xfrm>
            <a:prstGeom prst="rect">
              <a:avLst/>
            </a:prstGeom>
            <a:noFill/>
          </p:spPr>
          <p:txBody>
            <a:bodyPr wrap="square" rtlCol="0">
              <a:spAutoFit/>
            </a:bodyPr>
            <a:lstStyle/>
            <a:p>
              <a:pPr algn="ctr"/>
              <a:r>
                <a:rPr lang="en-CA" dirty="0">
                  <a:solidFill>
                    <a:schemeClr val="bg1"/>
                  </a:solidFill>
                </a:rPr>
                <a:t>t=180</a:t>
              </a:r>
              <a:endParaRPr lang="en-US" dirty="0">
                <a:solidFill>
                  <a:schemeClr val="bg1"/>
                </a:solidFill>
              </a:endParaRPr>
            </a:p>
          </p:txBody>
        </p:sp>
      </p:grpSp>
      <p:grpSp>
        <p:nvGrpSpPr>
          <p:cNvPr id="23" name="Group 22">
            <a:extLst>
              <a:ext uri="{FF2B5EF4-FFF2-40B4-BE49-F238E27FC236}">
                <a16:creationId xmlns:a16="http://schemas.microsoft.com/office/drawing/2014/main" id="{1A4984BA-9C45-7D06-49C5-FA9795189920}"/>
              </a:ext>
            </a:extLst>
          </p:cNvPr>
          <p:cNvGrpSpPr/>
          <p:nvPr/>
        </p:nvGrpSpPr>
        <p:grpSpPr>
          <a:xfrm>
            <a:off x="6223457" y="2803821"/>
            <a:ext cx="2438095" cy="1580372"/>
            <a:chOff x="6223457" y="2803821"/>
            <a:chExt cx="2438095" cy="1580372"/>
          </a:xfrm>
        </p:grpSpPr>
        <p:pic>
          <p:nvPicPr>
            <p:cNvPr id="16" name="Picture 15" descr="A colorful smoke on a red background&#10;&#10;AI-generated content may be incorrect.">
              <a:extLst>
                <a:ext uri="{FF2B5EF4-FFF2-40B4-BE49-F238E27FC236}">
                  <a16:creationId xmlns:a16="http://schemas.microsoft.com/office/drawing/2014/main" id="{3934C5C2-B867-9F04-4AA9-79C5D332EC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457" y="3165145"/>
              <a:ext cx="2438095" cy="1219048"/>
            </a:xfrm>
            <a:prstGeom prst="rect">
              <a:avLst/>
            </a:prstGeom>
            <a:ln w="25400">
              <a:solidFill>
                <a:schemeClr val="bg1"/>
              </a:solidFill>
            </a:ln>
          </p:spPr>
        </p:pic>
        <p:sp>
          <p:nvSpPr>
            <p:cNvPr id="19" name="TextBox 18">
              <a:extLst>
                <a:ext uri="{FF2B5EF4-FFF2-40B4-BE49-F238E27FC236}">
                  <a16:creationId xmlns:a16="http://schemas.microsoft.com/office/drawing/2014/main" id="{155BBAE6-9857-8DD1-D911-B95FE1602F72}"/>
                </a:ext>
              </a:extLst>
            </p:cNvPr>
            <p:cNvSpPr txBox="1"/>
            <p:nvPr/>
          </p:nvSpPr>
          <p:spPr>
            <a:xfrm>
              <a:off x="7057712" y="2803821"/>
              <a:ext cx="795453" cy="369332"/>
            </a:xfrm>
            <a:prstGeom prst="rect">
              <a:avLst/>
            </a:prstGeom>
            <a:noFill/>
          </p:spPr>
          <p:txBody>
            <a:bodyPr wrap="square" rtlCol="0">
              <a:spAutoFit/>
            </a:bodyPr>
            <a:lstStyle/>
            <a:p>
              <a:pPr algn="ctr"/>
              <a:r>
                <a:rPr lang="en-CA" dirty="0">
                  <a:solidFill>
                    <a:schemeClr val="bg1"/>
                  </a:solidFill>
                </a:rPr>
                <a:t>t=240</a:t>
              </a:r>
              <a:endParaRPr lang="en-US" dirty="0">
                <a:solidFill>
                  <a:schemeClr val="bg1"/>
                </a:solidFill>
              </a:endParaRPr>
            </a:p>
          </p:txBody>
        </p:sp>
      </p:grpSp>
      <p:grpSp>
        <p:nvGrpSpPr>
          <p:cNvPr id="24" name="Group 23">
            <a:extLst>
              <a:ext uri="{FF2B5EF4-FFF2-40B4-BE49-F238E27FC236}">
                <a16:creationId xmlns:a16="http://schemas.microsoft.com/office/drawing/2014/main" id="{04A0B27E-F1F5-9CE0-F817-A8E913F179E6}"/>
              </a:ext>
            </a:extLst>
          </p:cNvPr>
          <p:cNvGrpSpPr/>
          <p:nvPr/>
        </p:nvGrpSpPr>
        <p:grpSpPr>
          <a:xfrm>
            <a:off x="8859825" y="2795813"/>
            <a:ext cx="2438095" cy="1588380"/>
            <a:chOff x="8859825" y="2795813"/>
            <a:chExt cx="2438095" cy="1588380"/>
          </a:xfrm>
        </p:grpSpPr>
        <p:pic>
          <p:nvPicPr>
            <p:cNvPr id="14" name="Picture 13" descr="A close up of a colorful swirl&#10;&#10;AI-generated content may be incorrect.">
              <a:extLst>
                <a:ext uri="{FF2B5EF4-FFF2-40B4-BE49-F238E27FC236}">
                  <a16:creationId xmlns:a16="http://schemas.microsoft.com/office/drawing/2014/main" id="{61F1A277-2762-B9A6-5DAF-B09C3BB546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9825" y="3165145"/>
              <a:ext cx="2438095" cy="1219048"/>
            </a:xfrm>
            <a:prstGeom prst="rect">
              <a:avLst/>
            </a:prstGeom>
            <a:ln w="25400">
              <a:solidFill>
                <a:schemeClr val="bg1"/>
              </a:solidFill>
            </a:ln>
          </p:spPr>
        </p:pic>
        <p:sp>
          <p:nvSpPr>
            <p:cNvPr id="20" name="TextBox 19">
              <a:extLst>
                <a:ext uri="{FF2B5EF4-FFF2-40B4-BE49-F238E27FC236}">
                  <a16:creationId xmlns:a16="http://schemas.microsoft.com/office/drawing/2014/main" id="{9BFD9B14-511D-245D-87D2-5AEE4AF85CBB}"/>
                </a:ext>
              </a:extLst>
            </p:cNvPr>
            <p:cNvSpPr txBox="1"/>
            <p:nvPr/>
          </p:nvSpPr>
          <p:spPr>
            <a:xfrm>
              <a:off x="9681145" y="2795813"/>
              <a:ext cx="795453" cy="369332"/>
            </a:xfrm>
            <a:prstGeom prst="rect">
              <a:avLst/>
            </a:prstGeom>
            <a:noFill/>
          </p:spPr>
          <p:txBody>
            <a:bodyPr wrap="square" rtlCol="0">
              <a:spAutoFit/>
            </a:bodyPr>
            <a:lstStyle/>
            <a:p>
              <a:pPr algn="ctr"/>
              <a:r>
                <a:rPr lang="en-CA" dirty="0">
                  <a:solidFill>
                    <a:schemeClr val="bg1"/>
                  </a:solidFill>
                </a:rPr>
                <a:t>t=300</a:t>
              </a:r>
              <a:endParaRPr lang="en-US" dirty="0">
                <a:solidFill>
                  <a:schemeClr val="bg1"/>
                </a:solidFill>
              </a:endParaRPr>
            </a:p>
          </p:txBody>
        </p:sp>
      </p:grpSp>
      <p:sp>
        <p:nvSpPr>
          <p:cNvPr id="2" name="标题 1">
            <a:extLst>
              <a:ext uri="{FF2B5EF4-FFF2-40B4-BE49-F238E27FC236}">
                <a16:creationId xmlns:a16="http://schemas.microsoft.com/office/drawing/2014/main" id="{6293A379-7CD1-86D8-4F68-FC46A733E590}"/>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Fast Integration</a:t>
            </a:r>
            <a:endParaRPr lang="zh-CN" altLang="en-US" dirty="0">
              <a:latin typeface="Linux Biolinum Capitals" panose="02000503000000000000" pitchFamily="2" charset="0"/>
              <a:cs typeface="Linux Biolinum Capitals" panose="02000503000000000000" pitchFamily="2" charset="0"/>
            </a:endParaRPr>
          </a:p>
        </p:txBody>
      </p:sp>
      <p:grpSp>
        <p:nvGrpSpPr>
          <p:cNvPr id="21" name="Group 20">
            <a:extLst>
              <a:ext uri="{FF2B5EF4-FFF2-40B4-BE49-F238E27FC236}">
                <a16:creationId xmlns:a16="http://schemas.microsoft.com/office/drawing/2014/main" id="{1087590F-FD9F-9BEA-2D2C-79E915DF2BBA}"/>
              </a:ext>
            </a:extLst>
          </p:cNvPr>
          <p:cNvGrpSpPr/>
          <p:nvPr/>
        </p:nvGrpSpPr>
        <p:grpSpPr>
          <a:xfrm>
            <a:off x="950721" y="2795813"/>
            <a:ext cx="2438095" cy="1588380"/>
            <a:chOff x="950721" y="2795813"/>
            <a:chExt cx="2438095" cy="1588380"/>
          </a:xfrm>
        </p:grpSpPr>
        <p:pic>
          <p:nvPicPr>
            <p:cNvPr id="9" name="Picture 8" descr="A red and blue fire&#10;&#10;AI-generated content may be incorrect.">
              <a:extLst>
                <a:ext uri="{FF2B5EF4-FFF2-40B4-BE49-F238E27FC236}">
                  <a16:creationId xmlns:a16="http://schemas.microsoft.com/office/drawing/2014/main" id="{5A47F55D-B19A-E130-7C62-ED4D4B0253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721" y="3165145"/>
              <a:ext cx="2438095" cy="1219048"/>
            </a:xfrm>
            <a:prstGeom prst="rect">
              <a:avLst/>
            </a:prstGeom>
            <a:ln w="25400">
              <a:solidFill>
                <a:schemeClr val="bg1"/>
              </a:solidFill>
            </a:ln>
          </p:spPr>
        </p:pic>
        <p:sp>
          <p:nvSpPr>
            <p:cNvPr id="17" name="TextBox 16">
              <a:extLst>
                <a:ext uri="{FF2B5EF4-FFF2-40B4-BE49-F238E27FC236}">
                  <a16:creationId xmlns:a16="http://schemas.microsoft.com/office/drawing/2014/main" id="{D8475C5C-012F-48D5-77B3-116CFF50920E}"/>
                </a:ext>
              </a:extLst>
            </p:cNvPr>
            <p:cNvSpPr txBox="1"/>
            <p:nvPr/>
          </p:nvSpPr>
          <p:spPr>
            <a:xfrm>
              <a:off x="1687552" y="2795813"/>
              <a:ext cx="795453" cy="369332"/>
            </a:xfrm>
            <a:prstGeom prst="rect">
              <a:avLst/>
            </a:prstGeom>
            <a:noFill/>
          </p:spPr>
          <p:txBody>
            <a:bodyPr wrap="square" rtlCol="0">
              <a:spAutoFit/>
            </a:bodyPr>
            <a:lstStyle/>
            <a:p>
              <a:pPr algn="ctr"/>
              <a:r>
                <a:rPr lang="en-CA" dirty="0">
                  <a:solidFill>
                    <a:schemeClr val="bg1"/>
                  </a:solidFill>
                </a:rPr>
                <a:t>t=120</a:t>
              </a:r>
              <a:endParaRPr lang="en-US" dirty="0">
                <a:solidFill>
                  <a:schemeClr val="bg1"/>
                </a:solidFill>
              </a:endParaRPr>
            </a:p>
          </p:txBody>
        </p:sp>
      </p:grpSp>
      <p:grpSp>
        <p:nvGrpSpPr>
          <p:cNvPr id="37" name="Group 36">
            <a:extLst>
              <a:ext uri="{FF2B5EF4-FFF2-40B4-BE49-F238E27FC236}">
                <a16:creationId xmlns:a16="http://schemas.microsoft.com/office/drawing/2014/main" id="{F7CAFB1D-EC7B-0D77-F834-1F58B6C95D6D}"/>
              </a:ext>
            </a:extLst>
          </p:cNvPr>
          <p:cNvGrpSpPr/>
          <p:nvPr/>
        </p:nvGrpSpPr>
        <p:grpSpPr>
          <a:xfrm>
            <a:off x="2155902" y="4653776"/>
            <a:ext cx="2728332" cy="369332"/>
            <a:chOff x="2155902" y="4653776"/>
            <a:chExt cx="2728332" cy="369332"/>
          </a:xfrm>
        </p:grpSpPr>
        <p:cxnSp>
          <p:nvCxnSpPr>
            <p:cNvPr id="35" name="Straight Arrow Connector 34">
              <a:extLst>
                <a:ext uri="{FF2B5EF4-FFF2-40B4-BE49-F238E27FC236}">
                  <a16:creationId xmlns:a16="http://schemas.microsoft.com/office/drawing/2014/main" id="{C7D4A3C0-9E79-78F5-8550-0DA5113092F6}"/>
                </a:ext>
              </a:extLst>
            </p:cNvPr>
            <p:cNvCxnSpPr/>
            <p:nvPr/>
          </p:nvCxnSpPr>
          <p:spPr>
            <a:xfrm>
              <a:off x="2155902" y="4653776"/>
              <a:ext cx="2728332" cy="0"/>
            </a:xfrm>
            <a:prstGeom prst="straightConnector1">
              <a:avLst/>
            </a:prstGeom>
            <a:ln w="38100"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0FB34AED-77C7-A6AE-0B0B-C0EBEFA9AAB0}"/>
                </a:ext>
              </a:extLst>
            </p:cNvPr>
            <p:cNvSpPr txBox="1"/>
            <p:nvPr/>
          </p:nvSpPr>
          <p:spPr>
            <a:xfrm>
              <a:off x="2531383" y="4653776"/>
              <a:ext cx="1977370" cy="369332"/>
            </a:xfrm>
            <a:prstGeom prst="rect">
              <a:avLst/>
            </a:prstGeom>
            <a:noFill/>
          </p:spPr>
          <p:txBody>
            <a:bodyPr wrap="square" rtlCol="0">
              <a:spAutoFit/>
            </a:bodyPr>
            <a:lstStyle/>
            <a:p>
              <a:pPr algn="ctr"/>
              <a:r>
                <a:rPr lang="en-CA" dirty="0">
                  <a:solidFill>
                    <a:schemeClr val="bg1"/>
                  </a:solidFill>
                </a:rPr>
                <a:t>Jump 60 Frames</a:t>
              </a:r>
              <a:endParaRPr lang="en-US" dirty="0">
                <a:solidFill>
                  <a:schemeClr val="bg1"/>
                </a:solidFill>
              </a:endParaRPr>
            </a:p>
          </p:txBody>
        </p:sp>
      </p:grpSp>
      <p:sp>
        <p:nvSpPr>
          <p:cNvPr id="46" name="TextBox 45">
            <a:extLst>
              <a:ext uri="{FF2B5EF4-FFF2-40B4-BE49-F238E27FC236}">
                <a16:creationId xmlns:a16="http://schemas.microsoft.com/office/drawing/2014/main" id="{11661429-B716-4316-D037-37220147A37E}"/>
              </a:ext>
            </a:extLst>
          </p:cNvPr>
          <p:cNvSpPr txBox="1"/>
          <p:nvPr/>
        </p:nvSpPr>
        <p:spPr>
          <a:xfrm>
            <a:off x="3780051" y="4646342"/>
            <a:ext cx="4534869" cy="369332"/>
          </a:xfrm>
          <a:prstGeom prst="rect">
            <a:avLst/>
          </a:prstGeom>
          <a:noFill/>
        </p:spPr>
        <p:txBody>
          <a:bodyPr wrap="square" rtlCol="0">
            <a:spAutoFit/>
          </a:bodyPr>
          <a:lstStyle/>
          <a:p>
            <a:pPr algn="ctr"/>
            <a:r>
              <a:rPr lang="en-CA" b="1" dirty="0">
                <a:solidFill>
                  <a:schemeClr val="accent1">
                    <a:lumMod val="60000"/>
                    <a:lumOff val="40000"/>
                  </a:schemeClr>
                </a:solidFill>
              </a:rPr>
              <a:t>Integer</a:t>
            </a:r>
            <a:r>
              <a:rPr lang="en-CA" dirty="0">
                <a:solidFill>
                  <a:schemeClr val="bg1"/>
                </a:solidFill>
              </a:rPr>
              <a:t> Power = </a:t>
            </a:r>
            <a:r>
              <a:rPr lang="en-CA" b="1" dirty="0">
                <a:solidFill>
                  <a:schemeClr val="bg1"/>
                </a:solidFill>
              </a:rPr>
              <a:t>Discrete</a:t>
            </a:r>
            <a:r>
              <a:rPr lang="en-CA" dirty="0">
                <a:solidFill>
                  <a:schemeClr val="bg1"/>
                </a:solidFill>
              </a:rPr>
              <a:t>-time</a:t>
            </a:r>
            <a:endParaRPr lang="en-US" dirty="0">
              <a:solidFill>
                <a:schemeClr val="bg1"/>
              </a:solidFill>
            </a:endParaRPr>
          </a:p>
        </p:txBody>
      </p:sp>
    </p:spTree>
    <p:extLst>
      <p:ext uri="{BB962C8B-B14F-4D97-AF65-F5344CB8AC3E}">
        <p14:creationId xmlns:p14="http://schemas.microsoft.com/office/powerpoint/2010/main" val="32432901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par>
                          <p:cTn id="14" fill="hold">
                            <p:stCondLst>
                              <p:cond delay="500"/>
                            </p:stCondLst>
                            <p:childTnLst>
                              <p:par>
                                <p:cTn id="15" presetID="10" presetClass="exit" presetSubtype="0" fill="hold" nodeType="afterEffect">
                                  <p:stCondLst>
                                    <p:cond delay="2000"/>
                                  </p:stCondLst>
                                  <p:childTnLst>
                                    <p:animEffect transition="out" filter="fade">
                                      <p:cBhvr>
                                        <p:cTn id="16" dur="500"/>
                                        <p:tgtEl>
                                          <p:spTgt spid="22"/>
                                        </p:tgtEl>
                                      </p:cBhvr>
                                    </p:animEffect>
                                    <p:set>
                                      <p:cBhvr>
                                        <p:cTn id="17" dur="1" fill="hold">
                                          <p:stCondLst>
                                            <p:cond delay="499"/>
                                          </p:stCondLst>
                                        </p:cTn>
                                        <p:tgtEl>
                                          <p:spTgt spid="22"/>
                                        </p:tgtEl>
                                        <p:attrNameLst>
                                          <p:attrName>style.visibility</p:attrName>
                                        </p:attrNameLst>
                                      </p:cBhvr>
                                      <p:to>
                                        <p:strVal val="hidden"/>
                                      </p:to>
                                    </p:set>
                                  </p:childTnLst>
                                </p:cTn>
                              </p:par>
                              <p:par>
                                <p:cTn id="18" presetID="10" presetClass="entr" presetSubtype="0" fill="hold" nodeType="withEffect">
                                  <p:stCondLst>
                                    <p:cond delay="200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200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par>
                                <p:cTn id="24" presetID="10" presetClass="exit" presetSubtype="0" fill="hold" nodeType="withEffect">
                                  <p:stCondLst>
                                    <p:cond delay="2000"/>
                                  </p:stCondLst>
                                  <p:childTnLst>
                                    <p:animEffect transition="out" filter="fade">
                                      <p:cBhvr>
                                        <p:cTn id="25" dur="500"/>
                                        <p:tgtEl>
                                          <p:spTgt spid="37"/>
                                        </p:tgtEl>
                                      </p:cBhvr>
                                    </p:animEffect>
                                    <p:set>
                                      <p:cBhvr>
                                        <p:cTn id="26" dur="1" fill="hold">
                                          <p:stCondLst>
                                            <p:cond delay="499"/>
                                          </p:stCondLst>
                                        </p:cTn>
                                        <p:tgtEl>
                                          <p:spTgt spid="37"/>
                                        </p:tgtEl>
                                        <p:attrNameLst>
                                          <p:attrName>style.visibility</p:attrName>
                                        </p:attrNameLst>
                                      </p:cBhvr>
                                      <p:to>
                                        <p:strVal val="hidden"/>
                                      </p:to>
                                    </p:set>
                                  </p:childTnLst>
                                </p:cTn>
                              </p:par>
                            </p:childTnLst>
                          </p:cTn>
                        </p:par>
                        <p:par>
                          <p:cTn id="27" fill="hold">
                            <p:stCondLst>
                              <p:cond delay="3000"/>
                            </p:stCondLst>
                            <p:childTnLst>
                              <p:par>
                                <p:cTn id="28" presetID="10" presetClass="entr" presetSubtype="0" fill="hold" nodeType="afterEffect">
                                  <p:stCondLst>
                                    <p:cond delay="200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xit" presetSubtype="0" fill="hold" nodeType="withEffect">
                                  <p:stCondLst>
                                    <p:cond delay="2000"/>
                                  </p:stCondLst>
                                  <p:childTnLst>
                                    <p:animEffect transition="out" filter="fade">
                                      <p:cBhvr>
                                        <p:cTn id="32" dur="500"/>
                                        <p:tgtEl>
                                          <p:spTgt spid="23"/>
                                        </p:tgtEl>
                                      </p:cBhvr>
                                    </p:animEffect>
                                    <p:set>
                                      <p:cBhvr>
                                        <p:cTn id="33" dur="1" fill="hold">
                                          <p:stCondLst>
                                            <p:cond delay="499"/>
                                          </p:stCondLst>
                                        </p:cTn>
                                        <p:tgtEl>
                                          <p:spTgt spid="23"/>
                                        </p:tgtEl>
                                        <p:attrNameLst>
                                          <p:attrName>style.visibility</p:attrName>
                                        </p:attrNameLst>
                                      </p:cBhvr>
                                      <p:to>
                                        <p:strVal val="hidden"/>
                                      </p:to>
                                    </p:set>
                                  </p:childTnLst>
                                </p:cTn>
                              </p:par>
                              <p:par>
                                <p:cTn id="34" presetID="10" presetClass="entr" presetSubtype="0" fill="hold" nodeType="withEffect">
                                  <p:stCondLst>
                                    <p:cond delay="200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xit" presetSubtype="0" fill="hold" nodeType="withEffect">
                                  <p:stCondLst>
                                    <p:cond delay="200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fade">
                                      <p:cBhvr>
                                        <p:cTn id="44" dur="500"/>
                                        <p:tgtEl>
                                          <p:spTgt spid="46"/>
                                        </p:tgtEl>
                                      </p:cBhvr>
                                    </p:animEffect>
                                  </p:childTnLst>
                                </p:cTn>
                              </p:par>
                              <p:par>
                                <p:cTn id="45" presetID="10" presetClass="exit" presetSubtype="0" fill="hold" nodeType="with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0" presetClass="exit" presetSubtype="0" fill="hold" grpId="1" nodeType="withEffect">
                                  <p:stCondLst>
                                    <p:cond delay="0"/>
                                  </p:stCondLst>
                                  <p:childTnLst>
                                    <p:animEffect transition="out" filter="fad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6" grpId="0"/>
      <p:bldP spid="4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B61B7-5533-775F-9E57-B448240920FA}"/>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FF7872B6-A6C4-767B-28E4-D1C216C0C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081" y="2663276"/>
            <a:ext cx="1800000" cy="1800000"/>
          </a:xfrm>
          <a:prstGeom prst="rect">
            <a:avLst/>
          </a:prstGeom>
          <a:ln w="38100">
            <a:solidFill>
              <a:schemeClr val="bg1"/>
            </a:solidFill>
          </a:ln>
        </p:spPr>
      </p:pic>
      <p:pic>
        <p:nvPicPr>
          <p:cNvPr id="10" name="图片 4">
            <a:extLst>
              <a:ext uri="{FF2B5EF4-FFF2-40B4-BE49-F238E27FC236}">
                <a16:creationId xmlns:a16="http://schemas.microsoft.com/office/drawing/2014/main" id="{DED7C9D7-C155-5A16-A9E0-4753AF51D1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53" y="2663276"/>
            <a:ext cx="1800000" cy="1800000"/>
          </a:xfrm>
          <a:prstGeom prst="rect">
            <a:avLst/>
          </a:prstGeom>
          <a:ln w="38100">
            <a:solidFill>
              <a:schemeClr val="bg1"/>
            </a:solidFill>
          </a:ln>
        </p:spPr>
      </p:pic>
      <p:pic>
        <p:nvPicPr>
          <p:cNvPr id="11" name="图片 5">
            <a:extLst>
              <a:ext uri="{FF2B5EF4-FFF2-40B4-BE49-F238E27FC236}">
                <a16:creationId xmlns:a16="http://schemas.microsoft.com/office/drawing/2014/main" id="{C275B067-53F7-A74F-3351-817560703D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225" y="2663276"/>
            <a:ext cx="1800000" cy="1800000"/>
          </a:xfrm>
          <a:prstGeom prst="rect">
            <a:avLst/>
          </a:prstGeom>
          <a:ln w="38100">
            <a:solidFill>
              <a:schemeClr val="bg1"/>
            </a:solidFill>
          </a:ln>
        </p:spPr>
      </p:pic>
      <p:pic>
        <p:nvPicPr>
          <p:cNvPr id="12" name="图片 6">
            <a:extLst>
              <a:ext uri="{FF2B5EF4-FFF2-40B4-BE49-F238E27FC236}">
                <a16:creationId xmlns:a16="http://schemas.microsoft.com/office/drawing/2014/main" id="{A6E0FD87-4508-0A63-5DE2-0FF4318A48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797" y="2663276"/>
            <a:ext cx="1800000" cy="1800000"/>
          </a:xfrm>
          <a:prstGeom prst="rect">
            <a:avLst/>
          </a:prstGeom>
          <a:ln w="38100">
            <a:solidFill>
              <a:schemeClr val="bg1"/>
            </a:solidFill>
          </a:ln>
        </p:spPr>
      </p:pic>
      <p:grpSp>
        <p:nvGrpSpPr>
          <p:cNvPr id="8" name="Group 7">
            <a:extLst>
              <a:ext uri="{FF2B5EF4-FFF2-40B4-BE49-F238E27FC236}">
                <a16:creationId xmlns:a16="http://schemas.microsoft.com/office/drawing/2014/main" id="{8BE5B290-BC19-05E4-4CC4-1E91BB40DED7}"/>
              </a:ext>
            </a:extLst>
          </p:cNvPr>
          <p:cNvGrpSpPr/>
          <p:nvPr/>
        </p:nvGrpSpPr>
        <p:grpSpPr>
          <a:xfrm>
            <a:off x="3110791" y="3086743"/>
            <a:ext cx="719138" cy="548252"/>
            <a:chOff x="3110791" y="3086743"/>
            <a:chExt cx="719138" cy="548252"/>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170FE257-3964-3728-0E00-FD2694112112}"/>
                    </a:ext>
                  </a:extLst>
                </p:cNvPr>
                <p:cNvSpPr txBox="1"/>
                <p:nvPr/>
              </p:nvSpPr>
              <p:spPr>
                <a:xfrm>
                  <a:off x="3146180" y="3086743"/>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6" name="文本框 35">
                  <a:extLst>
                    <a:ext uri="{FF2B5EF4-FFF2-40B4-BE49-F238E27FC236}">
                      <a16:creationId xmlns:a16="http://schemas.microsoft.com/office/drawing/2014/main" id="{170FE257-3964-3728-0E00-FD2694112112}"/>
                    </a:ext>
                  </a:extLst>
                </p:cNvPr>
                <p:cNvSpPr txBox="1">
                  <a:spLocks noRot="1" noChangeAspect="1" noMove="1" noResize="1" noEditPoints="1" noAdjustHandles="1" noChangeArrowheads="1" noChangeShapeType="1" noTextEdit="1"/>
                </p:cNvSpPr>
                <p:nvPr/>
              </p:nvSpPr>
              <p:spPr>
                <a:xfrm>
                  <a:off x="3146180" y="3086743"/>
                  <a:ext cx="646771" cy="461665"/>
                </a:xfrm>
                <a:prstGeom prst="rect">
                  <a:avLst/>
                </a:prstGeom>
                <a:blipFill>
                  <a:blip r:embed="rId8"/>
                  <a:stretch>
                    <a:fillRect/>
                  </a:stretch>
                </a:blipFill>
              </p:spPr>
              <p:txBody>
                <a:bodyPr/>
                <a:lstStyle/>
                <a:p>
                  <a:r>
                    <a:rPr lang="en-US">
                      <a:noFill/>
                    </a:rPr>
                    <a:t> </a:t>
                  </a:r>
                </a:p>
              </p:txBody>
            </p:sp>
          </mc:Fallback>
        </mc:AlternateContent>
        <p:sp>
          <p:nvSpPr>
            <p:cNvPr id="32" name="箭头: 上弧形 31">
              <a:extLst>
                <a:ext uri="{FF2B5EF4-FFF2-40B4-BE49-F238E27FC236}">
                  <a16:creationId xmlns:a16="http://schemas.microsoft.com/office/drawing/2014/main" id="{765DFF6A-E33D-16A7-7F4E-A4BE09990D6B}"/>
                </a:ext>
              </a:extLst>
            </p:cNvPr>
            <p:cNvSpPr/>
            <p:nvPr/>
          </p:nvSpPr>
          <p:spPr>
            <a:xfrm>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9" name="Group 8">
            <a:extLst>
              <a:ext uri="{FF2B5EF4-FFF2-40B4-BE49-F238E27FC236}">
                <a16:creationId xmlns:a16="http://schemas.microsoft.com/office/drawing/2014/main" id="{0D425195-8200-E7AC-F35C-D95EA6D9F89E}"/>
              </a:ext>
            </a:extLst>
          </p:cNvPr>
          <p:cNvGrpSpPr/>
          <p:nvPr/>
        </p:nvGrpSpPr>
        <p:grpSpPr>
          <a:xfrm>
            <a:off x="5729016" y="3086743"/>
            <a:ext cx="719138" cy="548252"/>
            <a:chOff x="5729016" y="3086743"/>
            <a:chExt cx="719138" cy="548252"/>
          </a:xfrm>
        </p:grpSpPr>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2237F344-4696-C67A-EAA2-FCCAF6F2C5E7}"/>
                    </a:ext>
                  </a:extLst>
                </p:cNvPr>
                <p:cNvSpPr txBox="1"/>
                <p:nvPr/>
              </p:nvSpPr>
              <p:spPr>
                <a:xfrm>
                  <a:off x="5763612" y="3086743"/>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7" name="文本框 36">
                  <a:extLst>
                    <a:ext uri="{FF2B5EF4-FFF2-40B4-BE49-F238E27FC236}">
                      <a16:creationId xmlns:a16="http://schemas.microsoft.com/office/drawing/2014/main" id="{2237F344-4696-C67A-EAA2-FCCAF6F2C5E7}"/>
                    </a:ext>
                  </a:extLst>
                </p:cNvPr>
                <p:cNvSpPr txBox="1">
                  <a:spLocks noRot="1" noChangeAspect="1" noMove="1" noResize="1" noEditPoints="1" noAdjustHandles="1" noChangeArrowheads="1" noChangeShapeType="1" noTextEdit="1"/>
                </p:cNvSpPr>
                <p:nvPr/>
              </p:nvSpPr>
              <p:spPr>
                <a:xfrm>
                  <a:off x="5763612" y="3086743"/>
                  <a:ext cx="646771" cy="461665"/>
                </a:xfrm>
                <a:prstGeom prst="rect">
                  <a:avLst/>
                </a:prstGeom>
                <a:blipFill>
                  <a:blip r:embed="rId9"/>
                  <a:stretch>
                    <a:fillRect/>
                  </a:stretch>
                </a:blipFill>
              </p:spPr>
              <p:txBody>
                <a:bodyPr/>
                <a:lstStyle/>
                <a:p>
                  <a:r>
                    <a:rPr lang="en-US">
                      <a:noFill/>
                    </a:rPr>
                    <a:t> </a:t>
                  </a:r>
                </a:p>
              </p:txBody>
            </p:sp>
          </mc:Fallback>
        </mc:AlternateContent>
        <p:sp>
          <p:nvSpPr>
            <p:cNvPr id="34" name="箭头: 上弧形 33">
              <a:extLst>
                <a:ext uri="{FF2B5EF4-FFF2-40B4-BE49-F238E27FC236}">
                  <a16:creationId xmlns:a16="http://schemas.microsoft.com/office/drawing/2014/main" id="{9C7E66D0-EEF8-C74A-54E6-FE909DB1AF13}"/>
                </a:ext>
              </a:extLst>
            </p:cNvPr>
            <p:cNvSpPr/>
            <p:nvPr/>
          </p:nvSpPr>
          <p:spPr>
            <a:xfrm>
              <a:off x="5729016"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13" name="Group 12">
            <a:extLst>
              <a:ext uri="{FF2B5EF4-FFF2-40B4-BE49-F238E27FC236}">
                <a16:creationId xmlns:a16="http://schemas.microsoft.com/office/drawing/2014/main" id="{BA794282-76BF-A2AC-DFCF-90430809B3AA}"/>
              </a:ext>
            </a:extLst>
          </p:cNvPr>
          <p:cNvGrpSpPr/>
          <p:nvPr/>
        </p:nvGrpSpPr>
        <p:grpSpPr>
          <a:xfrm>
            <a:off x="8344568" y="3086742"/>
            <a:ext cx="719138" cy="548253"/>
            <a:chOff x="8344568" y="3086742"/>
            <a:chExt cx="719138" cy="548253"/>
          </a:xfrm>
        </p:grpSpPr>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0DB25C85-EDEB-AEC7-D428-677CB4E43EA9}"/>
                    </a:ext>
                  </a:extLst>
                </p:cNvPr>
                <p:cNvSpPr txBox="1"/>
                <p:nvPr/>
              </p:nvSpPr>
              <p:spPr>
                <a:xfrm>
                  <a:off x="8380751" y="3086742"/>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8" name="文本框 37">
                  <a:extLst>
                    <a:ext uri="{FF2B5EF4-FFF2-40B4-BE49-F238E27FC236}">
                      <a16:creationId xmlns:a16="http://schemas.microsoft.com/office/drawing/2014/main" id="{0DB25C85-EDEB-AEC7-D428-677CB4E43EA9}"/>
                    </a:ext>
                  </a:extLst>
                </p:cNvPr>
                <p:cNvSpPr txBox="1">
                  <a:spLocks noRot="1" noChangeAspect="1" noMove="1" noResize="1" noEditPoints="1" noAdjustHandles="1" noChangeArrowheads="1" noChangeShapeType="1" noTextEdit="1"/>
                </p:cNvSpPr>
                <p:nvPr/>
              </p:nvSpPr>
              <p:spPr>
                <a:xfrm>
                  <a:off x="8380751" y="3086742"/>
                  <a:ext cx="646771" cy="461665"/>
                </a:xfrm>
                <a:prstGeom prst="rect">
                  <a:avLst/>
                </a:prstGeom>
                <a:blipFill>
                  <a:blip r:embed="rId8"/>
                  <a:stretch>
                    <a:fillRect/>
                  </a:stretch>
                </a:blipFill>
              </p:spPr>
              <p:txBody>
                <a:bodyPr/>
                <a:lstStyle/>
                <a:p>
                  <a:r>
                    <a:rPr lang="en-US">
                      <a:noFill/>
                    </a:rPr>
                    <a:t> </a:t>
                  </a:r>
                </a:p>
              </p:txBody>
            </p:sp>
          </mc:Fallback>
        </mc:AlternateContent>
        <p:sp>
          <p:nvSpPr>
            <p:cNvPr id="35" name="箭头: 上弧形 34">
              <a:extLst>
                <a:ext uri="{FF2B5EF4-FFF2-40B4-BE49-F238E27FC236}">
                  <a16:creationId xmlns:a16="http://schemas.microsoft.com/office/drawing/2014/main" id="{BF6CC98F-E4D9-622C-4DE0-5E69E26E1F74}"/>
                </a:ext>
              </a:extLst>
            </p:cNvPr>
            <p:cNvSpPr/>
            <p:nvPr/>
          </p:nvSpPr>
          <p:spPr>
            <a:xfrm>
              <a:off x="8344568"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 name="Title 5">
            <a:extLst>
              <a:ext uri="{FF2B5EF4-FFF2-40B4-BE49-F238E27FC236}">
                <a16:creationId xmlns:a16="http://schemas.microsoft.com/office/drawing/2014/main" id="{ED4CB89E-B6B7-4F23-2DCD-2BB9F5C7536A}"/>
              </a:ext>
            </a:extLst>
          </p:cNvPr>
          <p:cNvSpPr>
            <a:spLocks noGrp="1"/>
          </p:cNvSpPr>
          <p:nvPr>
            <p:ph type="title"/>
          </p:nvPr>
        </p:nvSpPr>
        <p:spPr/>
        <p:txBody>
          <a:bodyPr/>
          <a:lstStyle/>
          <a:p>
            <a:endParaRPr lang="en-US"/>
          </a:p>
        </p:txBody>
      </p:sp>
      <p:sp>
        <p:nvSpPr>
          <p:cNvPr id="7" name="标题 1">
            <a:extLst>
              <a:ext uri="{FF2B5EF4-FFF2-40B4-BE49-F238E27FC236}">
                <a16:creationId xmlns:a16="http://schemas.microsoft.com/office/drawing/2014/main" id="{F65CC9CF-51C9-A6AC-9263-4E36118009E9}"/>
              </a:ext>
            </a:extLst>
          </p:cNvPr>
          <p:cNvSpPr txBox="1">
            <a:spLocks/>
          </p:cNvSpPr>
          <p:nvPr/>
        </p:nvSpPr>
        <p:spPr>
          <a:xfrm>
            <a:off x="0" y="0"/>
            <a:ext cx="12192000" cy="817767"/>
          </a:xfrm>
          <a:prstGeom prst="rect">
            <a:avLst/>
          </a:prstGeom>
          <a:solidFill>
            <a:schemeClr val="bg2">
              <a:lumMod val="10000"/>
            </a:schemeClr>
          </a:solidFill>
        </p:spPr>
        <p:txBody>
          <a:bodyPr vert="horz" lIns="5486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ltLang="zh-CN">
                <a:latin typeface="Linux Biolinum Capitals" panose="02000503000000000000" pitchFamily="2" charset="0"/>
                <a:ea typeface="Linux Biolinum Capitals" panose="02000503000000000000" pitchFamily="2" charset="0"/>
                <a:cs typeface="Linux Biolinum Capitals" panose="02000503000000000000" pitchFamily="2" charset="0"/>
              </a:rPr>
              <a:t>Application: Reversibility</a:t>
            </a:r>
            <a:endParaRPr lang="zh-CN" altLang="en-US" dirty="0">
              <a:latin typeface="Linux Biolinum Capitals" panose="02000503000000000000" pitchFamily="2" charset="0"/>
              <a:cs typeface="Linux Biolinum Capitals" panose="02000503000000000000" pitchFamily="2" charset="0"/>
            </a:endParaRPr>
          </a:p>
        </p:txBody>
      </p:sp>
      <p:grpSp>
        <p:nvGrpSpPr>
          <p:cNvPr id="14" name="Group 13">
            <a:extLst>
              <a:ext uri="{FF2B5EF4-FFF2-40B4-BE49-F238E27FC236}">
                <a16:creationId xmlns:a16="http://schemas.microsoft.com/office/drawing/2014/main" id="{D28CDAE3-BC27-3500-F409-55D946EE2609}"/>
              </a:ext>
            </a:extLst>
          </p:cNvPr>
          <p:cNvGrpSpPr/>
          <p:nvPr/>
        </p:nvGrpSpPr>
        <p:grpSpPr>
          <a:xfrm>
            <a:off x="3111913" y="4012272"/>
            <a:ext cx="719138" cy="576875"/>
            <a:chOff x="3110791" y="3464020"/>
            <a:chExt cx="719138" cy="576875"/>
          </a:xfrm>
        </p:grpSpPr>
        <mc:AlternateContent xmlns:mc="http://schemas.openxmlformats.org/markup-compatibility/2006" xmlns:a14="http://schemas.microsoft.com/office/drawing/2010/main">
          <mc:Choice Requires="a14">
            <p:sp>
              <p:nvSpPr>
                <p:cNvPr id="15" name="文本框 35">
                  <a:extLst>
                    <a:ext uri="{FF2B5EF4-FFF2-40B4-BE49-F238E27FC236}">
                      <a16:creationId xmlns:a16="http://schemas.microsoft.com/office/drawing/2014/main" id="{B1667A7B-18AB-6787-EA43-A8F39C465CF9}"/>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15" name="文本框 35">
                  <a:extLst>
                    <a:ext uri="{FF2B5EF4-FFF2-40B4-BE49-F238E27FC236}">
                      <a16:creationId xmlns:a16="http://schemas.microsoft.com/office/drawing/2014/main" id="{B1667A7B-18AB-6787-EA43-A8F39C465CF9}"/>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0"/>
                  <a:stretch>
                    <a:fillRect l="-1869"/>
                  </a:stretch>
                </a:blipFill>
              </p:spPr>
              <p:txBody>
                <a:bodyPr/>
                <a:lstStyle/>
                <a:p>
                  <a:r>
                    <a:rPr lang="en-US">
                      <a:noFill/>
                    </a:rPr>
                    <a:t> </a:t>
                  </a:r>
                </a:p>
              </p:txBody>
            </p:sp>
          </mc:Fallback>
        </mc:AlternateContent>
        <p:sp>
          <p:nvSpPr>
            <p:cNvPr id="16" name="箭头: 上弧形 31">
              <a:extLst>
                <a:ext uri="{FF2B5EF4-FFF2-40B4-BE49-F238E27FC236}">
                  <a16:creationId xmlns:a16="http://schemas.microsoft.com/office/drawing/2014/main" id="{86F2C87E-C9EE-BE88-D15E-C7E66DC2594A}"/>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20" name="Group 19">
            <a:extLst>
              <a:ext uri="{FF2B5EF4-FFF2-40B4-BE49-F238E27FC236}">
                <a16:creationId xmlns:a16="http://schemas.microsoft.com/office/drawing/2014/main" id="{3491862A-D1C4-1088-C8B3-82329748BD97}"/>
              </a:ext>
            </a:extLst>
          </p:cNvPr>
          <p:cNvGrpSpPr/>
          <p:nvPr/>
        </p:nvGrpSpPr>
        <p:grpSpPr>
          <a:xfrm>
            <a:off x="5729343" y="4012272"/>
            <a:ext cx="719138" cy="576875"/>
            <a:chOff x="3110791" y="3464020"/>
            <a:chExt cx="719138" cy="576875"/>
          </a:xfrm>
        </p:grpSpPr>
        <mc:AlternateContent xmlns:mc="http://schemas.openxmlformats.org/markup-compatibility/2006" xmlns:a14="http://schemas.microsoft.com/office/drawing/2010/main">
          <mc:Choice Requires="a14">
            <p:sp>
              <p:nvSpPr>
                <p:cNvPr id="21" name="文本框 35">
                  <a:extLst>
                    <a:ext uri="{FF2B5EF4-FFF2-40B4-BE49-F238E27FC236}">
                      <a16:creationId xmlns:a16="http://schemas.microsoft.com/office/drawing/2014/main" id="{4A0431F4-DD90-A12F-8AEA-248F987AC543}"/>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21" name="文本框 35">
                  <a:extLst>
                    <a:ext uri="{FF2B5EF4-FFF2-40B4-BE49-F238E27FC236}">
                      <a16:creationId xmlns:a16="http://schemas.microsoft.com/office/drawing/2014/main" id="{4A0431F4-DD90-A12F-8AEA-248F987AC543}"/>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1"/>
                  <a:stretch>
                    <a:fillRect l="-2830"/>
                  </a:stretch>
                </a:blipFill>
              </p:spPr>
              <p:txBody>
                <a:bodyPr/>
                <a:lstStyle/>
                <a:p>
                  <a:r>
                    <a:rPr lang="en-US">
                      <a:noFill/>
                    </a:rPr>
                    <a:t> </a:t>
                  </a:r>
                </a:p>
              </p:txBody>
            </p:sp>
          </mc:Fallback>
        </mc:AlternateContent>
        <p:sp>
          <p:nvSpPr>
            <p:cNvPr id="22" name="箭头: 上弧形 31">
              <a:extLst>
                <a:ext uri="{FF2B5EF4-FFF2-40B4-BE49-F238E27FC236}">
                  <a16:creationId xmlns:a16="http://schemas.microsoft.com/office/drawing/2014/main" id="{552245DB-950F-7D0B-70C2-D2B5094F9D01}"/>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23" name="Group 22">
            <a:extLst>
              <a:ext uri="{FF2B5EF4-FFF2-40B4-BE49-F238E27FC236}">
                <a16:creationId xmlns:a16="http://schemas.microsoft.com/office/drawing/2014/main" id="{8930E9E2-E03F-9234-3A49-B50D06BC3C2D}"/>
              </a:ext>
            </a:extLst>
          </p:cNvPr>
          <p:cNvGrpSpPr/>
          <p:nvPr/>
        </p:nvGrpSpPr>
        <p:grpSpPr>
          <a:xfrm>
            <a:off x="8346948" y="4012272"/>
            <a:ext cx="719138" cy="576875"/>
            <a:chOff x="3110791" y="3464020"/>
            <a:chExt cx="719138" cy="576875"/>
          </a:xfrm>
        </p:grpSpPr>
        <mc:AlternateContent xmlns:mc="http://schemas.openxmlformats.org/markup-compatibility/2006" xmlns:a14="http://schemas.microsoft.com/office/drawing/2010/main">
          <mc:Choice Requires="a14">
            <p:sp>
              <p:nvSpPr>
                <p:cNvPr id="24" name="文本框 35">
                  <a:extLst>
                    <a:ext uri="{FF2B5EF4-FFF2-40B4-BE49-F238E27FC236}">
                      <a16:creationId xmlns:a16="http://schemas.microsoft.com/office/drawing/2014/main" id="{A8A1A0BC-98D0-CA78-A50C-86C78F1C7A1B}"/>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24" name="文本框 35">
                  <a:extLst>
                    <a:ext uri="{FF2B5EF4-FFF2-40B4-BE49-F238E27FC236}">
                      <a16:creationId xmlns:a16="http://schemas.microsoft.com/office/drawing/2014/main" id="{A8A1A0BC-98D0-CA78-A50C-86C78F1C7A1B}"/>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2"/>
                  <a:stretch>
                    <a:fillRect l="-1887"/>
                  </a:stretch>
                </a:blipFill>
              </p:spPr>
              <p:txBody>
                <a:bodyPr/>
                <a:lstStyle/>
                <a:p>
                  <a:r>
                    <a:rPr lang="en-US">
                      <a:noFill/>
                    </a:rPr>
                    <a:t> </a:t>
                  </a:r>
                </a:p>
              </p:txBody>
            </p:sp>
          </mc:Fallback>
        </mc:AlternateContent>
        <p:sp>
          <p:nvSpPr>
            <p:cNvPr id="25" name="箭头: 上弧形 31">
              <a:extLst>
                <a:ext uri="{FF2B5EF4-FFF2-40B4-BE49-F238E27FC236}">
                  <a16:creationId xmlns:a16="http://schemas.microsoft.com/office/drawing/2014/main" id="{991D8FA6-6B61-3A5B-6F83-0575B7ED2E1F}"/>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cxnSp>
        <p:nvCxnSpPr>
          <p:cNvPr id="26" name="Straight Arrow Connector 25">
            <a:extLst>
              <a:ext uri="{FF2B5EF4-FFF2-40B4-BE49-F238E27FC236}">
                <a16:creationId xmlns:a16="http://schemas.microsoft.com/office/drawing/2014/main" id="{7D2923E0-3961-A0BE-4D63-C45F16B38E70}"/>
              </a:ext>
            </a:extLst>
          </p:cNvPr>
          <p:cNvCxnSpPr>
            <a:cxnSpLocks/>
          </p:cNvCxnSpPr>
          <p:nvPr/>
        </p:nvCxnSpPr>
        <p:spPr>
          <a:xfrm>
            <a:off x="1262081" y="2352463"/>
            <a:ext cx="9754886" cy="0"/>
          </a:xfrm>
          <a:prstGeom prst="straightConnector1">
            <a:avLst/>
          </a:prstGeom>
          <a:ln w="66675"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87DF3504-9E48-5712-EBE5-CDBBAB2063FD}"/>
              </a:ext>
            </a:extLst>
          </p:cNvPr>
          <p:cNvSpPr txBox="1"/>
          <p:nvPr/>
        </p:nvSpPr>
        <p:spPr>
          <a:xfrm>
            <a:off x="4966271" y="1916667"/>
            <a:ext cx="2241452" cy="369332"/>
          </a:xfrm>
          <a:prstGeom prst="rect">
            <a:avLst/>
          </a:prstGeom>
          <a:noFill/>
        </p:spPr>
        <p:txBody>
          <a:bodyPr wrap="square" rtlCol="0">
            <a:spAutoFit/>
          </a:bodyPr>
          <a:lstStyle/>
          <a:p>
            <a:pPr algn="ctr"/>
            <a:r>
              <a:rPr lang="en-US" dirty="0">
                <a:solidFill>
                  <a:schemeClr val="bg1"/>
                </a:solidFill>
              </a:rPr>
              <a:t>Forward Prediction</a:t>
            </a:r>
          </a:p>
        </p:txBody>
      </p:sp>
      <p:cxnSp>
        <p:nvCxnSpPr>
          <p:cNvPr id="31" name="Straight Arrow Connector 30">
            <a:extLst>
              <a:ext uri="{FF2B5EF4-FFF2-40B4-BE49-F238E27FC236}">
                <a16:creationId xmlns:a16="http://schemas.microsoft.com/office/drawing/2014/main" id="{9A492F0F-FEF9-7B44-A1E9-6BFC3C1B7119}"/>
              </a:ext>
            </a:extLst>
          </p:cNvPr>
          <p:cNvCxnSpPr>
            <a:cxnSpLocks/>
          </p:cNvCxnSpPr>
          <p:nvPr/>
        </p:nvCxnSpPr>
        <p:spPr>
          <a:xfrm flipH="1">
            <a:off x="1237856" y="4748156"/>
            <a:ext cx="9652716" cy="0"/>
          </a:xfrm>
          <a:prstGeom prst="straightConnector1">
            <a:avLst/>
          </a:prstGeom>
          <a:ln w="66675"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BD3667D-20D4-0BF1-5655-7F8D32CE47F2}"/>
              </a:ext>
            </a:extLst>
          </p:cNvPr>
          <p:cNvSpPr txBox="1"/>
          <p:nvPr/>
        </p:nvSpPr>
        <p:spPr>
          <a:xfrm>
            <a:off x="4889749" y="4784723"/>
            <a:ext cx="2348929" cy="369332"/>
          </a:xfrm>
          <a:prstGeom prst="rect">
            <a:avLst/>
          </a:prstGeom>
          <a:noFill/>
        </p:spPr>
        <p:txBody>
          <a:bodyPr wrap="square" rtlCol="0">
            <a:spAutoFit/>
          </a:bodyPr>
          <a:lstStyle/>
          <a:p>
            <a:pPr algn="ctr"/>
            <a:r>
              <a:rPr lang="en-US" dirty="0">
                <a:solidFill>
                  <a:schemeClr val="bg1"/>
                </a:solidFill>
              </a:rPr>
              <a:t>Backward Retrodiction</a:t>
            </a:r>
          </a:p>
        </p:txBody>
      </p:sp>
    </p:spTree>
    <p:custDataLst>
      <p:tags r:id="rId1"/>
    </p:custDataLst>
    <p:extLst>
      <p:ext uri="{BB962C8B-B14F-4D97-AF65-F5344CB8AC3E}">
        <p14:creationId xmlns:p14="http://schemas.microsoft.com/office/powerpoint/2010/main" val="740787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500"/>
                                        <p:tgtEl>
                                          <p:spTgt spid="3"/>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4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500"/>
                                        <p:tgtEl>
                                          <p:spTgt spid="11"/>
                                        </p:tgtEl>
                                      </p:cBhvr>
                                    </p:animEffect>
                                  </p:childTnLst>
                                </p:cTn>
                              </p:par>
                            </p:childTnLst>
                          </p:cTn>
                        </p:par>
                        <p:par>
                          <p:cTn id="31" fill="hold">
                            <p:stCondLst>
                              <p:cond delay="6000"/>
                            </p:stCondLst>
                            <p:childTnLst>
                              <p:par>
                                <p:cTn id="32" presetID="10"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65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64" presetClass="path" presetSubtype="0" accel="50000" decel="50000" fill="hold" nodeType="clickEffect">
                                  <p:stCondLst>
                                    <p:cond delay="0"/>
                                  </p:stCondLst>
                                  <p:childTnLst>
                                    <p:animMotion origin="layout" path="M 4.58333E-6 3.7037E-6 L 4.58333E-6 -0.06736 " pathEditMode="relative" rAng="0" ptsTypes="AA">
                                      <p:cBhvr>
                                        <p:cTn id="42" dur="2000" fill="hold"/>
                                        <p:tgtEl>
                                          <p:spTgt spid="8"/>
                                        </p:tgtEl>
                                        <p:attrNameLst>
                                          <p:attrName>ppt_x</p:attrName>
                                          <p:attrName>ppt_y</p:attrName>
                                        </p:attrNameLst>
                                      </p:cBhvr>
                                      <p:rCtr x="0" y="-3380"/>
                                    </p:animMotion>
                                  </p:childTnLst>
                                </p:cTn>
                              </p:par>
                              <p:par>
                                <p:cTn id="43" presetID="64" presetClass="path" presetSubtype="0" accel="50000" decel="50000" fill="hold" nodeType="withEffect">
                                  <p:stCondLst>
                                    <p:cond delay="0"/>
                                  </p:stCondLst>
                                  <p:childTnLst>
                                    <p:animMotion origin="layout" path="M 1.04167E-6 3.7037E-6 L 1.04167E-6 -0.06736 " pathEditMode="relative" rAng="0" ptsTypes="AA">
                                      <p:cBhvr>
                                        <p:cTn id="44" dur="2000" fill="hold"/>
                                        <p:tgtEl>
                                          <p:spTgt spid="9"/>
                                        </p:tgtEl>
                                        <p:attrNameLst>
                                          <p:attrName>ppt_x</p:attrName>
                                          <p:attrName>ppt_y</p:attrName>
                                        </p:attrNameLst>
                                      </p:cBhvr>
                                      <p:rCtr x="0" y="-3380"/>
                                    </p:animMotion>
                                  </p:childTnLst>
                                </p:cTn>
                              </p:par>
                              <p:par>
                                <p:cTn id="45" presetID="64" presetClass="path" presetSubtype="0" accel="50000" decel="50000" fill="hold" nodeType="withEffect">
                                  <p:stCondLst>
                                    <p:cond delay="0"/>
                                  </p:stCondLst>
                                  <p:childTnLst>
                                    <p:animMotion origin="layout" path="M -2.08333E-6 3.7037E-6 L -2.08333E-6 -0.06736 " pathEditMode="relative" rAng="0" ptsTypes="AA">
                                      <p:cBhvr>
                                        <p:cTn id="46" dur="2000" fill="hold"/>
                                        <p:tgtEl>
                                          <p:spTgt spid="13"/>
                                        </p:tgtEl>
                                        <p:attrNameLst>
                                          <p:attrName>ppt_x</p:attrName>
                                          <p:attrName>ppt_y</p:attrName>
                                        </p:attrNameLst>
                                      </p:cBhvr>
                                      <p:rCtr x="0" y="-3380"/>
                                    </p:animMotion>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par>
                          <p:cTn id="59" fill="hold">
                            <p:stCondLst>
                              <p:cond delay="500"/>
                            </p:stCondLst>
                            <p:childTnLst>
                              <p:par>
                                <p:cTn id="60" presetID="10" presetClass="entr" presetSubtype="0" fill="hold" nodeType="afterEffect">
                                  <p:stCondLst>
                                    <p:cond delay="100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par>
                          <p:cTn id="63" fill="hold">
                            <p:stCondLst>
                              <p:cond delay="2000"/>
                            </p:stCondLst>
                            <p:childTnLst>
                              <p:par>
                                <p:cTn id="64" presetID="10" presetClass="entr" presetSubtype="0" fill="hold" nodeType="afterEffect">
                                  <p:stCondLst>
                                    <p:cond delay="100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961D1-AADE-E4BF-2CFA-8436610D186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91E8B81-6808-DF97-30D1-D1680B593BE8}"/>
              </a:ext>
            </a:extLst>
          </p:cNvPr>
          <p:cNvSpPr>
            <a:spLocks noGrp="1"/>
          </p:cNvSpPr>
          <p:nvPr>
            <p:ph type="title"/>
          </p:nvPr>
        </p:nvSpPr>
        <p:spPr/>
        <p:txBody>
          <a:bodyPr/>
          <a:lstStyle/>
          <a:p>
            <a:endParaRPr lang="en-US"/>
          </a:p>
        </p:txBody>
      </p:sp>
      <p:sp>
        <p:nvSpPr>
          <p:cNvPr id="7" name="标题 1">
            <a:extLst>
              <a:ext uri="{FF2B5EF4-FFF2-40B4-BE49-F238E27FC236}">
                <a16:creationId xmlns:a16="http://schemas.microsoft.com/office/drawing/2014/main" id="{AE6C28AB-A15F-0B8C-EC4F-EC4A740D1CDB}"/>
              </a:ext>
            </a:extLst>
          </p:cNvPr>
          <p:cNvSpPr txBox="1">
            <a:spLocks/>
          </p:cNvSpPr>
          <p:nvPr/>
        </p:nvSpPr>
        <p:spPr>
          <a:xfrm>
            <a:off x="0" y="0"/>
            <a:ext cx="12192000" cy="817767"/>
          </a:xfrm>
          <a:prstGeom prst="rect">
            <a:avLst/>
          </a:prstGeom>
          <a:solidFill>
            <a:schemeClr val="bg2">
              <a:lumMod val="10000"/>
            </a:schemeClr>
          </a:solidFill>
        </p:spPr>
        <p:txBody>
          <a:bodyPr vert="horz" lIns="5486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altLang="zh-CN">
                <a:latin typeface="Linux Biolinum Capitals" panose="02000503000000000000" pitchFamily="2" charset="0"/>
                <a:ea typeface="Linux Biolinum Capitals" panose="02000503000000000000" pitchFamily="2" charset="0"/>
                <a:cs typeface="Linux Biolinum Capitals" panose="02000503000000000000" pitchFamily="2" charset="0"/>
              </a:rPr>
              <a:t>Application: Reversibility</a:t>
            </a:r>
            <a:endParaRPr lang="zh-CN" altLang="en-US" dirty="0">
              <a:latin typeface="Linux Biolinum Capitals" panose="02000503000000000000" pitchFamily="2" charset="0"/>
              <a:cs typeface="Linux Biolinum Capitals" panose="02000503000000000000" pitchFamily="2" charset="0"/>
            </a:endParaRPr>
          </a:p>
        </p:txBody>
      </p:sp>
      <p:grpSp>
        <p:nvGrpSpPr>
          <p:cNvPr id="2" name="Group 1">
            <a:extLst>
              <a:ext uri="{FF2B5EF4-FFF2-40B4-BE49-F238E27FC236}">
                <a16:creationId xmlns:a16="http://schemas.microsoft.com/office/drawing/2014/main" id="{6218D8CA-70F2-1B4C-A559-E7117DCC44BE}"/>
              </a:ext>
            </a:extLst>
          </p:cNvPr>
          <p:cNvGrpSpPr/>
          <p:nvPr/>
        </p:nvGrpSpPr>
        <p:grpSpPr>
          <a:xfrm>
            <a:off x="1262081" y="2621664"/>
            <a:ext cx="9652716" cy="1967483"/>
            <a:chOff x="1262081" y="2621664"/>
            <a:chExt cx="9652716" cy="1967483"/>
          </a:xfrm>
        </p:grpSpPr>
        <p:pic>
          <p:nvPicPr>
            <p:cNvPr id="3" name="图片 2">
              <a:extLst>
                <a:ext uri="{FF2B5EF4-FFF2-40B4-BE49-F238E27FC236}">
                  <a16:creationId xmlns:a16="http://schemas.microsoft.com/office/drawing/2014/main" id="{A01E4768-C4E1-B261-2E92-BDA6E8E0B4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081" y="2663276"/>
              <a:ext cx="1800000" cy="1800000"/>
            </a:xfrm>
            <a:prstGeom prst="rect">
              <a:avLst/>
            </a:prstGeom>
            <a:ln w="38100">
              <a:solidFill>
                <a:schemeClr val="bg1"/>
              </a:solidFill>
            </a:ln>
          </p:spPr>
        </p:pic>
        <p:pic>
          <p:nvPicPr>
            <p:cNvPr id="10" name="图片 4">
              <a:extLst>
                <a:ext uri="{FF2B5EF4-FFF2-40B4-BE49-F238E27FC236}">
                  <a16:creationId xmlns:a16="http://schemas.microsoft.com/office/drawing/2014/main" id="{5DBE2136-750B-70C2-6BCD-FA12DF890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653" y="2663276"/>
              <a:ext cx="1800000" cy="1800000"/>
            </a:xfrm>
            <a:prstGeom prst="rect">
              <a:avLst/>
            </a:prstGeom>
            <a:ln w="38100">
              <a:solidFill>
                <a:schemeClr val="bg1"/>
              </a:solidFill>
            </a:ln>
          </p:spPr>
        </p:pic>
        <p:pic>
          <p:nvPicPr>
            <p:cNvPr id="11" name="图片 5">
              <a:extLst>
                <a:ext uri="{FF2B5EF4-FFF2-40B4-BE49-F238E27FC236}">
                  <a16:creationId xmlns:a16="http://schemas.microsoft.com/office/drawing/2014/main" id="{2C3B5FE6-3355-EF4A-D669-888A477565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7225" y="2663276"/>
              <a:ext cx="1800000" cy="1800000"/>
            </a:xfrm>
            <a:prstGeom prst="rect">
              <a:avLst/>
            </a:prstGeom>
            <a:ln w="38100">
              <a:solidFill>
                <a:schemeClr val="bg1"/>
              </a:solidFill>
            </a:ln>
          </p:spPr>
        </p:pic>
        <p:pic>
          <p:nvPicPr>
            <p:cNvPr id="12" name="图片 6">
              <a:extLst>
                <a:ext uri="{FF2B5EF4-FFF2-40B4-BE49-F238E27FC236}">
                  <a16:creationId xmlns:a16="http://schemas.microsoft.com/office/drawing/2014/main" id="{1473EE2E-3414-1045-1174-E34CFFD009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4797" y="2663276"/>
              <a:ext cx="1800000" cy="1800000"/>
            </a:xfrm>
            <a:prstGeom prst="rect">
              <a:avLst/>
            </a:prstGeom>
            <a:ln w="38100">
              <a:solidFill>
                <a:schemeClr val="bg1"/>
              </a:solidFill>
            </a:ln>
          </p:spPr>
        </p:pic>
        <p:grpSp>
          <p:nvGrpSpPr>
            <p:cNvPr id="8" name="Group 7">
              <a:extLst>
                <a:ext uri="{FF2B5EF4-FFF2-40B4-BE49-F238E27FC236}">
                  <a16:creationId xmlns:a16="http://schemas.microsoft.com/office/drawing/2014/main" id="{395CD6AB-5D57-0DD9-5545-43314B697956}"/>
                </a:ext>
              </a:extLst>
            </p:cNvPr>
            <p:cNvGrpSpPr/>
            <p:nvPr/>
          </p:nvGrpSpPr>
          <p:grpSpPr>
            <a:xfrm>
              <a:off x="3110791" y="2621665"/>
              <a:ext cx="719138" cy="548252"/>
              <a:chOff x="3110791" y="3086743"/>
              <a:chExt cx="719138" cy="548252"/>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7FE35675-6A6B-8344-E7B6-9746617B800D}"/>
                      </a:ext>
                    </a:extLst>
                  </p:cNvPr>
                  <p:cNvSpPr txBox="1"/>
                  <p:nvPr/>
                </p:nvSpPr>
                <p:spPr>
                  <a:xfrm>
                    <a:off x="3146180" y="3086743"/>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6" name="文本框 35">
                    <a:extLst>
                      <a:ext uri="{FF2B5EF4-FFF2-40B4-BE49-F238E27FC236}">
                        <a16:creationId xmlns:a16="http://schemas.microsoft.com/office/drawing/2014/main" id="{7FE35675-6A6B-8344-E7B6-9746617B800D}"/>
                      </a:ext>
                    </a:extLst>
                  </p:cNvPr>
                  <p:cNvSpPr txBox="1">
                    <a:spLocks noRot="1" noChangeAspect="1" noMove="1" noResize="1" noEditPoints="1" noAdjustHandles="1" noChangeArrowheads="1" noChangeShapeType="1" noTextEdit="1"/>
                  </p:cNvSpPr>
                  <p:nvPr/>
                </p:nvSpPr>
                <p:spPr>
                  <a:xfrm>
                    <a:off x="3146180" y="3086743"/>
                    <a:ext cx="646771" cy="461665"/>
                  </a:xfrm>
                  <a:prstGeom prst="rect">
                    <a:avLst/>
                  </a:prstGeom>
                  <a:blipFill>
                    <a:blip r:embed="rId8"/>
                    <a:stretch>
                      <a:fillRect/>
                    </a:stretch>
                  </a:blipFill>
                </p:spPr>
                <p:txBody>
                  <a:bodyPr/>
                  <a:lstStyle/>
                  <a:p>
                    <a:r>
                      <a:rPr lang="en-US">
                        <a:noFill/>
                      </a:rPr>
                      <a:t> </a:t>
                    </a:r>
                  </a:p>
                </p:txBody>
              </p:sp>
            </mc:Fallback>
          </mc:AlternateContent>
          <p:sp>
            <p:nvSpPr>
              <p:cNvPr id="32" name="箭头: 上弧形 31">
                <a:extLst>
                  <a:ext uri="{FF2B5EF4-FFF2-40B4-BE49-F238E27FC236}">
                    <a16:creationId xmlns:a16="http://schemas.microsoft.com/office/drawing/2014/main" id="{C65435F6-C62C-18B6-592D-42A19E480935}"/>
                  </a:ext>
                </a:extLst>
              </p:cNvPr>
              <p:cNvSpPr/>
              <p:nvPr/>
            </p:nvSpPr>
            <p:spPr>
              <a:xfrm>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9" name="Group 8">
              <a:extLst>
                <a:ext uri="{FF2B5EF4-FFF2-40B4-BE49-F238E27FC236}">
                  <a16:creationId xmlns:a16="http://schemas.microsoft.com/office/drawing/2014/main" id="{96266701-C782-FBCD-689F-B640A0CAC529}"/>
                </a:ext>
              </a:extLst>
            </p:cNvPr>
            <p:cNvGrpSpPr/>
            <p:nvPr/>
          </p:nvGrpSpPr>
          <p:grpSpPr>
            <a:xfrm>
              <a:off x="5729016" y="2621665"/>
              <a:ext cx="719138" cy="548252"/>
              <a:chOff x="5729016" y="3086743"/>
              <a:chExt cx="719138" cy="548252"/>
            </a:xfrm>
          </p:grpSpPr>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3214B58B-EAB9-6EC0-3525-68A7A7088669}"/>
                      </a:ext>
                    </a:extLst>
                  </p:cNvPr>
                  <p:cNvSpPr txBox="1"/>
                  <p:nvPr/>
                </p:nvSpPr>
                <p:spPr>
                  <a:xfrm>
                    <a:off x="5763612" y="3086743"/>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7" name="文本框 36">
                    <a:extLst>
                      <a:ext uri="{FF2B5EF4-FFF2-40B4-BE49-F238E27FC236}">
                        <a16:creationId xmlns:a16="http://schemas.microsoft.com/office/drawing/2014/main" id="{3214B58B-EAB9-6EC0-3525-68A7A7088669}"/>
                      </a:ext>
                    </a:extLst>
                  </p:cNvPr>
                  <p:cNvSpPr txBox="1">
                    <a:spLocks noRot="1" noChangeAspect="1" noMove="1" noResize="1" noEditPoints="1" noAdjustHandles="1" noChangeArrowheads="1" noChangeShapeType="1" noTextEdit="1"/>
                  </p:cNvSpPr>
                  <p:nvPr/>
                </p:nvSpPr>
                <p:spPr>
                  <a:xfrm>
                    <a:off x="5763612" y="3086743"/>
                    <a:ext cx="646771" cy="461665"/>
                  </a:xfrm>
                  <a:prstGeom prst="rect">
                    <a:avLst/>
                  </a:prstGeom>
                  <a:blipFill>
                    <a:blip r:embed="rId9"/>
                    <a:stretch>
                      <a:fillRect/>
                    </a:stretch>
                  </a:blipFill>
                </p:spPr>
                <p:txBody>
                  <a:bodyPr/>
                  <a:lstStyle/>
                  <a:p>
                    <a:r>
                      <a:rPr lang="en-US">
                        <a:noFill/>
                      </a:rPr>
                      <a:t> </a:t>
                    </a:r>
                  </a:p>
                </p:txBody>
              </p:sp>
            </mc:Fallback>
          </mc:AlternateContent>
          <p:sp>
            <p:nvSpPr>
              <p:cNvPr id="34" name="箭头: 上弧形 33">
                <a:extLst>
                  <a:ext uri="{FF2B5EF4-FFF2-40B4-BE49-F238E27FC236}">
                    <a16:creationId xmlns:a16="http://schemas.microsoft.com/office/drawing/2014/main" id="{132D1F3C-DD3F-4EA3-9A2F-7D8FDDCCCB34}"/>
                  </a:ext>
                </a:extLst>
              </p:cNvPr>
              <p:cNvSpPr/>
              <p:nvPr/>
            </p:nvSpPr>
            <p:spPr>
              <a:xfrm>
                <a:off x="5729016"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13" name="Group 12">
              <a:extLst>
                <a:ext uri="{FF2B5EF4-FFF2-40B4-BE49-F238E27FC236}">
                  <a16:creationId xmlns:a16="http://schemas.microsoft.com/office/drawing/2014/main" id="{2F887E97-02B2-F7D3-0E59-19FBBB7CF1F0}"/>
                </a:ext>
              </a:extLst>
            </p:cNvPr>
            <p:cNvGrpSpPr/>
            <p:nvPr/>
          </p:nvGrpSpPr>
          <p:grpSpPr>
            <a:xfrm>
              <a:off x="8344568" y="2621664"/>
              <a:ext cx="719138" cy="548253"/>
              <a:chOff x="8344568" y="3086742"/>
              <a:chExt cx="719138" cy="548253"/>
            </a:xfrm>
          </p:grpSpPr>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144513F4-EA08-E34B-7FD4-16487AC3FA64}"/>
                      </a:ext>
                    </a:extLst>
                  </p:cNvPr>
                  <p:cNvSpPr txBox="1"/>
                  <p:nvPr/>
                </p:nvSpPr>
                <p:spPr>
                  <a:xfrm>
                    <a:off x="8380751" y="3086742"/>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ltLang="zh-CN" sz="2400" b="0" i="1" smtClean="0">
                              <a:solidFill>
                                <a:schemeClr val="bg1"/>
                              </a:solidFill>
                              <a:latin typeface="Cambria Math" panose="02040503050406030204" pitchFamily="18" charset="0"/>
                            </a:rPr>
                            <m:t>Λ</m:t>
                          </m:r>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38" name="文本框 37">
                    <a:extLst>
                      <a:ext uri="{FF2B5EF4-FFF2-40B4-BE49-F238E27FC236}">
                        <a16:creationId xmlns:a16="http://schemas.microsoft.com/office/drawing/2014/main" id="{144513F4-EA08-E34B-7FD4-16487AC3FA64}"/>
                      </a:ext>
                    </a:extLst>
                  </p:cNvPr>
                  <p:cNvSpPr txBox="1">
                    <a:spLocks noRot="1" noChangeAspect="1" noMove="1" noResize="1" noEditPoints="1" noAdjustHandles="1" noChangeArrowheads="1" noChangeShapeType="1" noTextEdit="1"/>
                  </p:cNvSpPr>
                  <p:nvPr/>
                </p:nvSpPr>
                <p:spPr>
                  <a:xfrm>
                    <a:off x="8380751" y="3086742"/>
                    <a:ext cx="646771" cy="461665"/>
                  </a:xfrm>
                  <a:prstGeom prst="rect">
                    <a:avLst/>
                  </a:prstGeom>
                  <a:blipFill>
                    <a:blip r:embed="rId8"/>
                    <a:stretch>
                      <a:fillRect/>
                    </a:stretch>
                  </a:blipFill>
                </p:spPr>
                <p:txBody>
                  <a:bodyPr/>
                  <a:lstStyle/>
                  <a:p>
                    <a:r>
                      <a:rPr lang="en-US">
                        <a:noFill/>
                      </a:rPr>
                      <a:t> </a:t>
                    </a:r>
                  </a:p>
                </p:txBody>
              </p:sp>
            </mc:Fallback>
          </mc:AlternateContent>
          <p:sp>
            <p:nvSpPr>
              <p:cNvPr id="35" name="箭头: 上弧形 34">
                <a:extLst>
                  <a:ext uri="{FF2B5EF4-FFF2-40B4-BE49-F238E27FC236}">
                    <a16:creationId xmlns:a16="http://schemas.microsoft.com/office/drawing/2014/main" id="{7EA34006-BFB6-CA87-40FD-F25A81F19280}"/>
                  </a:ext>
                </a:extLst>
              </p:cNvPr>
              <p:cNvSpPr/>
              <p:nvPr/>
            </p:nvSpPr>
            <p:spPr>
              <a:xfrm>
                <a:off x="8344568"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14" name="Group 13">
              <a:extLst>
                <a:ext uri="{FF2B5EF4-FFF2-40B4-BE49-F238E27FC236}">
                  <a16:creationId xmlns:a16="http://schemas.microsoft.com/office/drawing/2014/main" id="{A237C57A-A8A8-67B9-EDE8-B3B1C2520E1F}"/>
                </a:ext>
              </a:extLst>
            </p:cNvPr>
            <p:cNvGrpSpPr/>
            <p:nvPr/>
          </p:nvGrpSpPr>
          <p:grpSpPr>
            <a:xfrm>
              <a:off x="3111913" y="4012272"/>
              <a:ext cx="719138" cy="576875"/>
              <a:chOff x="3110791" y="3464020"/>
              <a:chExt cx="719138" cy="576875"/>
            </a:xfrm>
          </p:grpSpPr>
          <mc:AlternateContent xmlns:mc="http://schemas.openxmlformats.org/markup-compatibility/2006" xmlns:a14="http://schemas.microsoft.com/office/drawing/2010/main">
            <mc:Choice Requires="a14">
              <p:sp>
                <p:nvSpPr>
                  <p:cNvPr id="15" name="文本框 35">
                    <a:extLst>
                      <a:ext uri="{FF2B5EF4-FFF2-40B4-BE49-F238E27FC236}">
                        <a16:creationId xmlns:a16="http://schemas.microsoft.com/office/drawing/2014/main" id="{2C429B54-1866-6CF8-D4E9-0E07446B38D9}"/>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15" name="文本框 35">
                    <a:extLst>
                      <a:ext uri="{FF2B5EF4-FFF2-40B4-BE49-F238E27FC236}">
                        <a16:creationId xmlns:a16="http://schemas.microsoft.com/office/drawing/2014/main" id="{2C429B54-1866-6CF8-D4E9-0E07446B38D9}"/>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0"/>
                    <a:stretch>
                      <a:fillRect l="-1869"/>
                    </a:stretch>
                  </a:blipFill>
                </p:spPr>
                <p:txBody>
                  <a:bodyPr/>
                  <a:lstStyle/>
                  <a:p>
                    <a:r>
                      <a:rPr lang="en-US">
                        <a:noFill/>
                      </a:rPr>
                      <a:t> </a:t>
                    </a:r>
                  </a:p>
                </p:txBody>
              </p:sp>
            </mc:Fallback>
          </mc:AlternateContent>
          <p:sp>
            <p:nvSpPr>
              <p:cNvPr id="16" name="箭头: 上弧形 31">
                <a:extLst>
                  <a:ext uri="{FF2B5EF4-FFF2-40B4-BE49-F238E27FC236}">
                    <a16:creationId xmlns:a16="http://schemas.microsoft.com/office/drawing/2014/main" id="{CFB6C03B-B28D-F3A8-7F41-C5932A56AD3C}"/>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20" name="Group 19">
              <a:extLst>
                <a:ext uri="{FF2B5EF4-FFF2-40B4-BE49-F238E27FC236}">
                  <a16:creationId xmlns:a16="http://schemas.microsoft.com/office/drawing/2014/main" id="{868EC456-9018-271E-ADD4-F3F18B47364E}"/>
                </a:ext>
              </a:extLst>
            </p:cNvPr>
            <p:cNvGrpSpPr/>
            <p:nvPr/>
          </p:nvGrpSpPr>
          <p:grpSpPr>
            <a:xfrm>
              <a:off x="5729343" y="4012272"/>
              <a:ext cx="719138" cy="576875"/>
              <a:chOff x="3110791" y="3464020"/>
              <a:chExt cx="719138" cy="576875"/>
            </a:xfrm>
          </p:grpSpPr>
          <mc:AlternateContent xmlns:mc="http://schemas.openxmlformats.org/markup-compatibility/2006" xmlns:a14="http://schemas.microsoft.com/office/drawing/2010/main">
            <mc:Choice Requires="a14">
              <p:sp>
                <p:nvSpPr>
                  <p:cNvPr id="21" name="文本框 35">
                    <a:extLst>
                      <a:ext uri="{FF2B5EF4-FFF2-40B4-BE49-F238E27FC236}">
                        <a16:creationId xmlns:a16="http://schemas.microsoft.com/office/drawing/2014/main" id="{473965A3-4577-ED0B-A7CA-F8DBA16D869C}"/>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21" name="文本框 35">
                    <a:extLst>
                      <a:ext uri="{FF2B5EF4-FFF2-40B4-BE49-F238E27FC236}">
                        <a16:creationId xmlns:a16="http://schemas.microsoft.com/office/drawing/2014/main" id="{473965A3-4577-ED0B-A7CA-F8DBA16D869C}"/>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1"/>
                    <a:stretch>
                      <a:fillRect l="-2830"/>
                    </a:stretch>
                  </a:blipFill>
                </p:spPr>
                <p:txBody>
                  <a:bodyPr/>
                  <a:lstStyle/>
                  <a:p>
                    <a:r>
                      <a:rPr lang="en-US">
                        <a:noFill/>
                      </a:rPr>
                      <a:t> </a:t>
                    </a:r>
                  </a:p>
                </p:txBody>
              </p:sp>
            </mc:Fallback>
          </mc:AlternateContent>
          <p:sp>
            <p:nvSpPr>
              <p:cNvPr id="22" name="箭头: 上弧形 31">
                <a:extLst>
                  <a:ext uri="{FF2B5EF4-FFF2-40B4-BE49-F238E27FC236}">
                    <a16:creationId xmlns:a16="http://schemas.microsoft.com/office/drawing/2014/main" id="{5622421E-6186-218C-611E-B687F27264B8}"/>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nvGrpSpPr>
            <p:cNvPr id="23" name="Group 22">
              <a:extLst>
                <a:ext uri="{FF2B5EF4-FFF2-40B4-BE49-F238E27FC236}">
                  <a16:creationId xmlns:a16="http://schemas.microsoft.com/office/drawing/2014/main" id="{C6D5DFE0-1383-B09E-9457-36669A54CFB7}"/>
                </a:ext>
              </a:extLst>
            </p:cNvPr>
            <p:cNvGrpSpPr/>
            <p:nvPr/>
          </p:nvGrpSpPr>
          <p:grpSpPr>
            <a:xfrm>
              <a:off x="8346948" y="4012272"/>
              <a:ext cx="719138" cy="576875"/>
              <a:chOff x="3110791" y="3464020"/>
              <a:chExt cx="719138" cy="576875"/>
            </a:xfrm>
          </p:grpSpPr>
          <mc:AlternateContent xmlns:mc="http://schemas.openxmlformats.org/markup-compatibility/2006" xmlns:a14="http://schemas.microsoft.com/office/drawing/2010/main">
            <mc:Choice Requires="a14">
              <p:sp>
                <p:nvSpPr>
                  <p:cNvPr id="24" name="文本框 35">
                    <a:extLst>
                      <a:ext uri="{FF2B5EF4-FFF2-40B4-BE49-F238E27FC236}">
                        <a16:creationId xmlns:a16="http://schemas.microsoft.com/office/drawing/2014/main" id="{03701FF0-D87C-5CEE-0D69-232DA5683410}"/>
                      </a:ext>
                    </a:extLst>
                  </p:cNvPr>
                  <p:cNvSpPr txBox="1"/>
                  <p:nvPr/>
                </p:nvSpPr>
                <p:spPr>
                  <a:xfrm>
                    <a:off x="3146973" y="3579230"/>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24" name="文本框 35">
                    <a:extLst>
                      <a:ext uri="{FF2B5EF4-FFF2-40B4-BE49-F238E27FC236}">
                        <a16:creationId xmlns:a16="http://schemas.microsoft.com/office/drawing/2014/main" id="{03701FF0-D87C-5CEE-0D69-232DA5683410}"/>
                      </a:ext>
                    </a:extLst>
                  </p:cNvPr>
                  <p:cNvSpPr txBox="1">
                    <a:spLocks noRot="1" noChangeAspect="1" noMove="1" noResize="1" noEditPoints="1" noAdjustHandles="1" noChangeArrowheads="1" noChangeShapeType="1" noTextEdit="1"/>
                  </p:cNvSpPr>
                  <p:nvPr/>
                </p:nvSpPr>
                <p:spPr>
                  <a:xfrm>
                    <a:off x="3146973" y="3579230"/>
                    <a:ext cx="646771" cy="461665"/>
                  </a:xfrm>
                  <a:prstGeom prst="rect">
                    <a:avLst/>
                  </a:prstGeom>
                  <a:blipFill>
                    <a:blip r:embed="rId12"/>
                    <a:stretch>
                      <a:fillRect l="-1887"/>
                    </a:stretch>
                  </a:blipFill>
                </p:spPr>
                <p:txBody>
                  <a:bodyPr/>
                  <a:lstStyle/>
                  <a:p>
                    <a:r>
                      <a:rPr lang="en-US">
                        <a:noFill/>
                      </a:rPr>
                      <a:t> </a:t>
                    </a:r>
                  </a:p>
                </p:txBody>
              </p:sp>
            </mc:Fallback>
          </mc:AlternateContent>
          <p:sp>
            <p:nvSpPr>
              <p:cNvPr id="25" name="箭头: 上弧形 31">
                <a:extLst>
                  <a:ext uri="{FF2B5EF4-FFF2-40B4-BE49-F238E27FC236}">
                    <a16:creationId xmlns:a16="http://schemas.microsoft.com/office/drawing/2014/main" id="{8EF5D44B-BCC5-99C6-8A7E-AC2D6A417BA8}"/>
                  </a:ext>
                </a:extLst>
              </p:cNvPr>
              <p:cNvSpPr/>
              <p:nvPr/>
            </p:nvSpPr>
            <p:spPr>
              <a:xfrm rot="10800000">
                <a:off x="3110791" y="3464020"/>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grpSp>
      <p:cxnSp>
        <p:nvCxnSpPr>
          <p:cNvPr id="26" name="Straight Arrow Connector 25">
            <a:extLst>
              <a:ext uri="{FF2B5EF4-FFF2-40B4-BE49-F238E27FC236}">
                <a16:creationId xmlns:a16="http://schemas.microsoft.com/office/drawing/2014/main" id="{A7D45033-29EF-DC21-CE35-85E9DF11B40E}"/>
              </a:ext>
            </a:extLst>
          </p:cNvPr>
          <p:cNvCxnSpPr>
            <a:cxnSpLocks/>
          </p:cNvCxnSpPr>
          <p:nvPr/>
        </p:nvCxnSpPr>
        <p:spPr>
          <a:xfrm>
            <a:off x="1262081" y="2352463"/>
            <a:ext cx="9754886" cy="0"/>
          </a:xfrm>
          <a:prstGeom prst="straightConnector1">
            <a:avLst/>
          </a:prstGeom>
          <a:ln w="66675"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911766B-1A72-21D3-AE83-F5A8169E288E}"/>
              </a:ext>
            </a:extLst>
          </p:cNvPr>
          <p:cNvSpPr txBox="1"/>
          <p:nvPr/>
        </p:nvSpPr>
        <p:spPr>
          <a:xfrm>
            <a:off x="4966271" y="1916667"/>
            <a:ext cx="2241452" cy="369332"/>
          </a:xfrm>
          <a:prstGeom prst="rect">
            <a:avLst/>
          </a:prstGeom>
          <a:noFill/>
        </p:spPr>
        <p:txBody>
          <a:bodyPr wrap="square" rtlCol="0">
            <a:spAutoFit/>
          </a:bodyPr>
          <a:lstStyle/>
          <a:p>
            <a:pPr algn="ctr"/>
            <a:r>
              <a:rPr lang="en-US" dirty="0">
                <a:solidFill>
                  <a:schemeClr val="bg1"/>
                </a:solidFill>
              </a:rPr>
              <a:t>Forward Prediction</a:t>
            </a:r>
          </a:p>
        </p:txBody>
      </p:sp>
      <p:cxnSp>
        <p:nvCxnSpPr>
          <p:cNvPr id="31" name="Straight Arrow Connector 30">
            <a:extLst>
              <a:ext uri="{FF2B5EF4-FFF2-40B4-BE49-F238E27FC236}">
                <a16:creationId xmlns:a16="http://schemas.microsoft.com/office/drawing/2014/main" id="{DDFB02C6-14CF-764E-342D-D07C39D9FC3F}"/>
              </a:ext>
            </a:extLst>
          </p:cNvPr>
          <p:cNvCxnSpPr>
            <a:cxnSpLocks/>
          </p:cNvCxnSpPr>
          <p:nvPr/>
        </p:nvCxnSpPr>
        <p:spPr>
          <a:xfrm flipH="1">
            <a:off x="1237856" y="4748156"/>
            <a:ext cx="9652716" cy="0"/>
          </a:xfrm>
          <a:prstGeom prst="straightConnector1">
            <a:avLst/>
          </a:prstGeom>
          <a:ln w="66675"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E06C56CE-F403-3F31-8659-82FCEC95188F}"/>
              </a:ext>
            </a:extLst>
          </p:cNvPr>
          <p:cNvSpPr txBox="1"/>
          <p:nvPr/>
        </p:nvSpPr>
        <p:spPr>
          <a:xfrm>
            <a:off x="4889749" y="4784723"/>
            <a:ext cx="2348929" cy="369332"/>
          </a:xfrm>
          <a:prstGeom prst="rect">
            <a:avLst/>
          </a:prstGeom>
          <a:noFill/>
        </p:spPr>
        <p:txBody>
          <a:bodyPr wrap="square" rtlCol="0">
            <a:spAutoFit/>
          </a:bodyPr>
          <a:lstStyle/>
          <a:p>
            <a:pPr algn="ctr"/>
            <a:r>
              <a:rPr lang="en-US" dirty="0">
                <a:solidFill>
                  <a:schemeClr val="bg1"/>
                </a:solidFill>
              </a:rPr>
              <a:t>Backward Retrodiction</a:t>
            </a:r>
          </a:p>
        </p:txBody>
      </p:sp>
      <p:pic>
        <p:nvPicPr>
          <p:cNvPr id="4" name="图片 2">
            <a:extLst>
              <a:ext uri="{FF2B5EF4-FFF2-40B4-BE49-F238E27FC236}">
                <a16:creationId xmlns:a16="http://schemas.microsoft.com/office/drawing/2014/main" id="{B79887FF-707F-9AE0-0510-0EC18A310E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0062" y="2663276"/>
            <a:ext cx="1800000" cy="1800000"/>
          </a:xfrm>
          <a:prstGeom prst="rect">
            <a:avLst/>
          </a:prstGeom>
          <a:ln w="38100">
            <a:solidFill>
              <a:schemeClr val="bg1"/>
            </a:solidFill>
          </a:ln>
        </p:spPr>
      </p:pic>
      <p:pic>
        <p:nvPicPr>
          <p:cNvPr id="5" name="图片 29">
            <a:extLst>
              <a:ext uri="{FF2B5EF4-FFF2-40B4-BE49-F238E27FC236}">
                <a16:creationId xmlns:a16="http://schemas.microsoft.com/office/drawing/2014/main" id="{01F290C3-7505-2B07-5EF7-3EE568344FC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37634" y="2663276"/>
            <a:ext cx="1800000" cy="1800000"/>
          </a:xfrm>
          <a:prstGeom prst="rect">
            <a:avLst/>
          </a:prstGeom>
          <a:ln w="38100">
            <a:solidFill>
              <a:schemeClr val="bg1"/>
            </a:solidFill>
          </a:ln>
        </p:spPr>
      </p:pic>
      <p:pic>
        <p:nvPicPr>
          <p:cNvPr id="17" name="图片 23">
            <a:extLst>
              <a:ext uri="{FF2B5EF4-FFF2-40B4-BE49-F238E27FC236}">
                <a16:creationId xmlns:a16="http://schemas.microsoft.com/office/drawing/2014/main" id="{7A24DEBF-A826-2D67-A51C-6A7E4E9E546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55206" y="2663276"/>
            <a:ext cx="1800000" cy="1800000"/>
          </a:xfrm>
          <a:prstGeom prst="rect">
            <a:avLst/>
          </a:prstGeom>
          <a:ln w="38100">
            <a:solidFill>
              <a:schemeClr val="bg1"/>
            </a:solidFill>
          </a:ln>
        </p:spPr>
      </p:pic>
      <p:grpSp>
        <p:nvGrpSpPr>
          <p:cNvPr id="30" name="Group 29">
            <a:extLst>
              <a:ext uri="{FF2B5EF4-FFF2-40B4-BE49-F238E27FC236}">
                <a16:creationId xmlns:a16="http://schemas.microsoft.com/office/drawing/2014/main" id="{8CFB2399-8361-1305-621C-EBC1FE5ACBCB}"/>
              </a:ext>
            </a:extLst>
          </p:cNvPr>
          <p:cNvGrpSpPr/>
          <p:nvPr/>
        </p:nvGrpSpPr>
        <p:grpSpPr>
          <a:xfrm>
            <a:off x="2269279" y="3502309"/>
            <a:ext cx="719138" cy="576875"/>
            <a:chOff x="3087073" y="6155421"/>
            <a:chExt cx="719138" cy="576875"/>
          </a:xfrm>
        </p:grpSpPr>
        <mc:AlternateContent xmlns:mc="http://schemas.openxmlformats.org/markup-compatibility/2006" xmlns:a14="http://schemas.microsoft.com/office/drawing/2010/main">
          <mc:Choice Requires="a14">
            <p:sp>
              <p:nvSpPr>
                <p:cNvPr id="18" name="文本框 35">
                  <a:extLst>
                    <a:ext uri="{FF2B5EF4-FFF2-40B4-BE49-F238E27FC236}">
                      <a16:creationId xmlns:a16="http://schemas.microsoft.com/office/drawing/2014/main" id="{66A82178-4027-6D9D-4C55-E67B51A67DE7}"/>
                    </a:ext>
                  </a:extLst>
                </p:cNvPr>
                <p:cNvSpPr txBox="1"/>
                <p:nvPr/>
              </p:nvSpPr>
              <p:spPr>
                <a:xfrm>
                  <a:off x="3123255" y="6270631"/>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18" name="文本框 35">
                  <a:extLst>
                    <a:ext uri="{FF2B5EF4-FFF2-40B4-BE49-F238E27FC236}">
                      <a16:creationId xmlns:a16="http://schemas.microsoft.com/office/drawing/2014/main" id="{66A82178-4027-6D9D-4C55-E67B51A67DE7}"/>
                    </a:ext>
                  </a:extLst>
                </p:cNvPr>
                <p:cNvSpPr txBox="1">
                  <a:spLocks noRot="1" noChangeAspect="1" noMove="1" noResize="1" noEditPoints="1" noAdjustHandles="1" noChangeArrowheads="1" noChangeShapeType="1" noTextEdit="1"/>
                </p:cNvSpPr>
                <p:nvPr/>
              </p:nvSpPr>
              <p:spPr>
                <a:xfrm>
                  <a:off x="3123255" y="6270631"/>
                  <a:ext cx="646771" cy="461665"/>
                </a:xfrm>
                <a:prstGeom prst="rect">
                  <a:avLst/>
                </a:prstGeom>
                <a:blipFill>
                  <a:blip r:embed="rId12"/>
                  <a:stretch>
                    <a:fillRect l="-1887"/>
                  </a:stretch>
                </a:blipFill>
              </p:spPr>
              <p:txBody>
                <a:bodyPr/>
                <a:lstStyle/>
                <a:p>
                  <a:r>
                    <a:rPr lang="en-US">
                      <a:noFill/>
                    </a:rPr>
                    <a:t> </a:t>
                  </a:r>
                </a:p>
              </p:txBody>
            </p:sp>
          </mc:Fallback>
        </mc:AlternateContent>
        <p:sp>
          <p:nvSpPr>
            <p:cNvPr id="19" name="箭头: 上弧形 31">
              <a:extLst>
                <a:ext uri="{FF2B5EF4-FFF2-40B4-BE49-F238E27FC236}">
                  <a16:creationId xmlns:a16="http://schemas.microsoft.com/office/drawing/2014/main" id="{76307457-5B43-3548-75B1-567D940DAF0F}"/>
                </a:ext>
              </a:extLst>
            </p:cNvPr>
            <p:cNvSpPr/>
            <p:nvPr/>
          </p:nvSpPr>
          <p:spPr>
            <a:xfrm rot="10800000">
              <a:off x="3087073" y="6155421"/>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39" name="Group 38">
            <a:extLst>
              <a:ext uri="{FF2B5EF4-FFF2-40B4-BE49-F238E27FC236}">
                <a16:creationId xmlns:a16="http://schemas.microsoft.com/office/drawing/2014/main" id="{FDFE098A-2E97-49AD-CE2C-AB6F3E255324}"/>
              </a:ext>
            </a:extLst>
          </p:cNvPr>
          <p:cNvGrpSpPr/>
          <p:nvPr/>
        </p:nvGrpSpPr>
        <p:grpSpPr>
          <a:xfrm>
            <a:off x="4886081" y="3502309"/>
            <a:ext cx="719138" cy="576875"/>
            <a:chOff x="5685464" y="6155421"/>
            <a:chExt cx="719138" cy="576875"/>
          </a:xfrm>
        </p:grpSpPr>
        <mc:AlternateContent xmlns:mc="http://schemas.openxmlformats.org/markup-compatibility/2006" xmlns:a14="http://schemas.microsoft.com/office/drawing/2010/main">
          <mc:Choice Requires="a14">
            <p:sp>
              <p:nvSpPr>
                <p:cNvPr id="28" name="文本框 35">
                  <a:extLst>
                    <a:ext uri="{FF2B5EF4-FFF2-40B4-BE49-F238E27FC236}">
                      <a16:creationId xmlns:a16="http://schemas.microsoft.com/office/drawing/2014/main" id="{DB3E27B3-ED9C-521A-12CA-57C88F7695F4}"/>
                    </a:ext>
                  </a:extLst>
                </p:cNvPr>
                <p:cNvSpPr txBox="1"/>
                <p:nvPr/>
              </p:nvSpPr>
              <p:spPr>
                <a:xfrm>
                  <a:off x="5721646" y="6270631"/>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28" name="文本框 35">
                  <a:extLst>
                    <a:ext uri="{FF2B5EF4-FFF2-40B4-BE49-F238E27FC236}">
                      <a16:creationId xmlns:a16="http://schemas.microsoft.com/office/drawing/2014/main" id="{DB3E27B3-ED9C-521A-12CA-57C88F7695F4}"/>
                    </a:ext>
                  </a:extLst>
                </p:cNvPr>
                <p:cNvSpPr txBox="1">
                  <a:spLocks noRot="1" noChangeAspect="1" noMove="1" noResize="1" noEditPoints="1" noAdjustHandles="1" noChangeArrowheads="1" noChangeShapeType="1" noTextEdit="1"/>
                </p:cNvSpPr>
                <p:nvPr/>
              </p:nvSpPr>
              <p:spPr>
                <a:xfrm>
                  <a:off x="5721646" y="6270631"/>
                  <a:ext cx="646771" cy="461665"/>
                </a:xfrm>
                <a:prstGeom prst="rect">
                  <a:avLst/>
                </a:prstGeom>
                <a:blipFill>
                  <a:blip r:embed="rId10"/>
                  <a:stretch>
                    <a:fillRect l="-1869"/>
                  </a:stretch>
                </a:blipFill>
              </p:spPr>
              <p:txBody>
                <a:bodyPr/>
                <a:lstStyle/>
                <a:p>
                  <a:r>
                    <a:rPr lang="en-US">
                      <a:noFill/>
                    </a:rPr>
                    <a:t> </a:t>
                  </a:r>
                </a:p>
              </p:txBody>
            </p:sp>
          </mc:Fallback>
        </mc:AlternateContent>
        <p:sp>
          <p:nvSpPr>
            <p:cNvPr id="29" name="箭头: 上弧形 31">
              <a:extLst>
                <a:ext uri="{FF2B5EF4-FFF2-40B4-BE49-F238E27FC236}">
                  <a16:creationId xmlns:a16="http://schemas.microsoft.com/office/drawing/2014/main" id="{D576BD4F-72E2-FC13-BA41-9A8EF7B8BA60}"/>
                </a:ext>
              </a:extLst>
            </p:cNvPr>
            <p:cNvSpPr/>
            <p:nvPr/>
          </p:nvSpPr>
          <p:spPr>
            <a:xfrm rot="10800000">
              <a:off x="5685464" y="6155421"/>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grpSp>
        <p:nvGrpSpPr>
          <p:cNvPr id="40" name="Group 39">
            <a:extLst>
              <a:ext uri="{FF2B5EF4-FFF2-40B4-BE49-F238E27FC236}">
                <a16:creationId xmlns:a16="http://schemas.microsoft.com/office/drawing/2014/main" id="{D9E74520-36D1-D586-55F5-958802F1FFD1}"/>
              </a:ext>
            </a:extLst>
          </p:cNvPr>
          <p:cNvGrpSpPr/>
          <p:nvPr/>
        </p:nvGrpSpPr>
        <p:grpSpPr>
          <a:xfrm>
            <a:off x="7477962" y="3502309"/>
            <a:ext cx="719138" cy="576875"/>
            <a:chOff x="5685464" y="6155421"/>
            <a:chExt cx="719138" cy="576875"/>
          </a:xfrm>
        </p:grpSpPr>
        <mc:AlternateContent xmlns:mc="http://schemas.openxmlformats.org/markup-compatibility/2006" xmlns:a14="http://schemas.microsoft.com/office/drawing/2010/main">
          <mc:Choice Requires="a14">
            <p:sp>
              <p:nvSpPr>
                <p:cNvPr id="41" name="文本框 35">
                  <a:extLst>
                    <a:ext uri="{FF2B5EF4-FFF2-40B4-BE49-F238E27FC236}">
                      <a16:creationId xmlns:a16="http://schemas.microsoft.com/office/drawing/2014/main" id="{4CB57475-1044-8D51-D043-9BCC6FF990F4}"/>
                    </a:ext>
                  </a:extLst>
                </p:cNvPr>
                <p:cNvSpPr txBox="1"/>
                <p:nvPr/>
              </p:nvSpPr>
              <p:spPr>
                <a:xfrm>
                  <a:off x="5721646" y="6270631"/>
                  <a:ext cx="64677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smtClean="0">
                                <a:solidFill>
                                  <a:schemeClr val="bg1"/>
                                </a:solidFill>
                                <a:latin typeface="Cambria Math" panose="02040503050406030204" pitchFamily="18" charset="0"/>
                              </a:rPr>
                            </m:ctrlPr>
                          </m:sSupPr>
                          <m:e>
                            <m:r>
                              <m:rPr>
                                <m:sty m:val="p"/>
                              </m:rPr>
                              <a:rPr lang="en-US" altLang="zh-CN" sz="2400" i="1">
                                <a:solidFill>
                                  <a:schemeClr val="bg1"/>
                                </a:solidFill>
                                <a:latin typeface="Cambria Math" panose="02040503050406030204" pitchFamily="18" charset="0"/>
                              </a:rPr>
                              <m:t>Λ</m:t>
                            </m:r>
                          </m:e>
                          <m:sup>
                            <m:r>
                              <a:rPr lang="en-US" altLang="zh-CN" sz="2400" i="1">
                                <a:solidFill>
                                  <a:schemeClr val="bg1"/>
                                </a:solidFill>
                                <a:latin typeface="Cambria Math" panose="02040503050406030204" pitchFamily="18" charset="0"/>
                              </a:rPr>
                              <m:t>−1</m:t>
                            </m:r>
                          </m:sup>
                        </m:sSup>
                      </m:oMath>
                    </m:oMathPara>
                  </a14:m>
                  <a:endParaRPr lang="en-US" altLang="zh-CN" sz="2400" b="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endParaRPr>
                </a:p>
              </p:txBody>
            </p:sp>
          </mc:Choice>
          <mc:Fallback xmlns="">
            <p:sp>
              <p:nvSpPr>
                <p:cNvPr id="41" name="文本框 35">
                  <a:extLst>
                    <a:ext uri="{FF2B5EF4-FFF2-40B4-BE49-F238E27FC236}">
                      <a16:creationId xmlns:a16="http://schemas.microsoft.com/office/drawing/2014/main" id="{4CB57475-1044-8D51-D043-9BCC6FF990F4}"/>
                    </a:ext>
                  </a:extLst>
                </p:cNvPr>
                <p:cNvSpPr txBox="1">
                  <a:spLocks noRot="1" noChangeAspect="1" noMove="1" noResize="1" noEditPoints="1" noAdjustHandles="1" noChangeArrowheads="1" noChangeShapeType="1" noTextEdit="1"/>
                </p:cNvSpPr>
                <p:nvPr/>
              </p:nvSpPr>
              <p:spPr>
                <a:xfrm>
                  <a:off x="5721646" y="6270631"/>
                  <a:ext cx="646771" cy="461665"/>
                </a:xfrm>
                <a:prstGeom prst="rect">
                  <a:avLst/>
                </a:prstGeom>
                <a:blipFill>
                  <a:blip r:embed="rId11"/>
                  <a:stretch>
                    <a:fillRect l="-2830"/>
                  </a:stretch>
                </a:blipFill>
              </p:spPr>
              <p:txBody>
                <a:bodyPr/>
                <a:lstStyle/>
                <a:p>
                  <a:r>
                    <a:rPr lang="en-US">
                      <a:noFill/>
                    </a:rPr>
                    <a:t> </a:t>
                  </a:r>
                </a:p>
              </p:txBody>
            </p:sp>
          </mc:Fallback>
        </mc:AlternateContent>
        <p:sp>
          <p:nvSpPr>
            <p:cNvPr id="42" name="箭头: 上弧形 31">
              <a:extLst>
                <a:ext uri="{FF2B5EF4-FFF2-40B4-BE49-F238E27FC236}">
                  <a16:creationId xmlns:a16="http://schemas.microsoft.com/office/drawing/2014/main" id="{6F2102FC-345F-D07E-0999-EEA1DB658EE6}"/>
                </a:ext>
              </a:extLst>
            </p:cNvPr>
            <p:cNvSpPr/>
            <p:nvPr/>
          </p:nvSpPr>
          <p:spPr>
            <a:xfrm rot="10800000">
              <a:off x="5685464" y="6155421"/>
              <a:ext cx="719138" cy="170975"/>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grpSp>
      <p:cxnSp>
        <p:nvCxnSpPr>
          <p:cNvPr id="43" name="Straight Arrow Connector 42">
            <a:extLst>
              <a:ext uri="{FF2B5EF4-FFF2-40B4-BE49-F238E27FC236}">
                <a16:creationId xmlns:a16="http://schemas.microsoft.com/office/drawing/2014/main" id="{43E7B074-8FD7-CCF3-9527-7AD6C92F10D6}"/>
              </a:ext>
            </a:extLst>
          </p:cNvPr>
          <p:cNvCxnSpPr>
            <a:cxnSpLocks/>
          </p:cNvCxnSpPr>
          <p:nvPr/>
        </p:nvCxnSpPr>
        <p:spPr>
          <a:xfrm flipH="1">
            <a:off x="420062" y="4748156"/>
            <a:ext cx="7709986" cy="0"/>
          </a:xfrm>
          <a:prstGeom prst="straightConnector1">
            <a:avLst/>
          </a:prstGeom>
          <a:ln w="66675" cap="rnd">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783B157E-61BC-F3CD-1071-54B3033D0D2E}"/>
              </a:ext>
            </a:extLst>
          </p:cNvPr>
          <p:cNvSpPr txBox="1"/>
          <p:nvPr/>
        </p:nvSpPr>
        <p:spPr>
          <a:xfrm>
            <a:off x="3100590" y="4837615"/>
            <a:ext cx="2348929" cy="369332"/>
          </a:xfrm>
          <a:prstGeom prst="rect">
            <a:avLst/>
          </a:prstGeom>
          <a:noFill/>
        </p:spPr>
        <p:txBody>
          <a:bodyPr wrap="square" rtlCol="0">
            <a:spAutoFit/>
          </a:bodyPr>
          <a:lstStyle/>
          <a:p>
            <a:pPr algn="ctr"/>
            <a:r>
              <a:rPr lang="en-US" b="1" dirty="0">
                <a:solidFill>
                  <a:schemeClr val="bg1"/>
                </a:solidFill>
                <a:latin typeface="+mj-lt"/>
              </a:rPr>
              <a:t>Unseen</a:t>
            </a:r>
            <a:r>
              <a:rPr lang="en-US" dirty="0">
                <a:solidFill>
                  <a:schemeClr val="bg1"/>
                </a:solidFill>
              </a:rPr>
              <a:t> Retrodiction</a:t>
            </a:r>
          </a:p>
        </p:txBody>
      </p:sp>
    </p:spTree>
    <p:custDataLst>
      <p:tags r:id="rId1"/>
    </p:custDataLst>
    <p:extLst>
      <p:ext uri="{BB962C8B-B14F-4D97-AF65-F5344CB8AC3E}">
        <p14:creationId xmlns:p14="http://schemas.microsoft.com/office/powerpoint/2010/main" val="18812906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childTnLst>
                          </p:cTn>
                        </p:par>
                        <p:par>
                          <p:cTn id="17" fill="hold">
                            <p:stCondLst>
                              <p:cond delay="500"/>
                            </p:stCondLst>
                            <p:childTnLst>
                              <p:par>
                                <p:cTn id="18" presetID="6" presetClass="emph" presetSubtype="0" fill="hold" nodeType="afterEffect">
                                  <p:stCondLst>
                                    <p:cond delay="0"/>
                                  </p:stCondLst>
                                  <p:childTnLst>
                                    <p:animScale>
                                      <p:cBhvr>
                                        <p:cTn id="19" dur="1000" fill="hold"/>
                                        <p:tgtEl>
                                          <p:spTgt spid="2"/>
                                        </p:tgtEl>
                                      </p:cBhvr>
                                      <p:by x="40000" y="40000"/>
                                    </p:animScale>
                                  </p:childTnLst>
                                </p:cTn>
                              </p:par>
                              <p:par>
                                <p:cTn id="20" presetID="63" presetClass="path" presetSubtype="0" accel="50000" decel="50000" fill="hold" nodeType="withEffect">
                                  <p:stCondLst>
                                    <p:cond delay="0"/>
                                  </p:stCondLst>
                                  <p:childTnLst>
                                    <p:animMotion origin="layout" path="M 1.04167E-6 -4.44444E-6 L 0.33398 -4.44444E-6 " pathEditMode="relative" rAng="0" ptsTypes="AA">
                                      <p:cBhvr>
                                        <p:cTn id="21" dur="2000" fill="hold"/>
                                        <p:tgtEl>
                                          <p:spTgt spid="2"/>
                                        </p:tgtEl>
                                        <p:attrNameLst>
                                          <p:attrName>ppt_x</p:attrName>
                                          <p:attrName>ppt_y</p:attrName>
                                        </p:attrNameLst>
                                      </p:cBhvr>
                                      <p:rCtr x="16693" y="0"/>
                                    </p:animMotion>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par>
                          <p:cTn id="49" fill="hold">
                            <p:stCondLst>
                              <p:cond delay="60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4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3BEE4-4205-2321-5C06-F88A9C705FAD}"/>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2035FA4D-7D04-1541-0473-CFC06021ACBF}"/>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Reversibility</a:t>
            </a:r>
            <a:endParaRPr lang="zh-CN" altLang="en-US" dirty="0">
              <a:latin typeface="Linux Biolinum Capitals" panose="02000503000000000000" pitchFamily="2" charset="0"/>
              <a:cs typeface="Linux Biolinum Capitals" panose="02000503000000000000" pitchFamily="2" charset="0"/>
            </a:endParaRPr>
          </a:p>
        </p:txBody>
      </p:sp>
      <p:pic>
        <p:nvPicPr>
          <p:cNvPr id="9" name="buoyant">
            <a:hlinkClick r:id="" action="ppaction://media"/>
            <a:extLst>
              <a:ext uri="{FF2B5EF4-FFF2-40B4-BE49-F238E27FC236}">
                <a16:creationId xmlns:a16="http://schemas.microsoft.com/office/drawing/2014/main" id="{0B7D4753-D59C-62FE-D634-8C1B797C4E37}"/>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445" r="21185"/>
          <a:stretch>
            <a:fillRect/>
          </a:stretch>
        </p:blipFill>
        <p:spPr>
          <a:xfrm>
            <a:off x="3352800" y="1065417"/>
            <a:ext cx="5417820" cy="5221083"/>
          </a:xfrm>
          <a:prstGeom prst="rect">
            <a:avLst/>
          </a:prstGeom>
          <a:effectLst>
            <a:softEdge rad="127000"/>
          </a:effectLst>
        </p:spPr>
      </p:pic>
    </p:spTree>
    <p:extLst>
      <p:ext uri="{BB962C8B-B14F-4D97-AF65-F5344CB8AC3E}">
        <p14:creationId xmlns:p14="http://schemas.microsoft.com/office/powerpoint/2010/main" val="23695355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9"/>
                </p:tgtEl>
              </p:cMediaNode>
            </p:video>
          </p:childTnLst>
        </p:cTn>
      </p:par>
    </p:tnLst>
  </p:timing>
  <p:extLst>
    <p:ext uri="{E180D4A7-C9FB-4DFB-919C-405C955672EB}">
      <p14:showEvtLst xmlns:p14="http://schemas.microsoft.com/office/powerpoint/2010/main">
        <p14:playEvt time="89" objId="3"/>
        <p14:playEvt time="19463" objId="3"/>
        <p14:stopEvt time="20428"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A281F-F3CC-4FC9-1A35-06F6B4F3C35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F9A3422-D63F-D75E-1A60-619A149581E7}"/>
              </a:ext>
            </a:extLst>
          </p:cNvPr>
          <p:cNvSpPr>
            <a:spLocks noGrp="1"/>
          </p:cNvSpPr>
          <p:nvPr>
            <p:ph type="title"/>
          </p:nvPr>
        </p:nvSpPr>
        <p:spPr>
          <a:xfrm>
            <a:off x="0" y="0"/>
            <a:ext cx="12192000" cy="817767"/>
          </a:xfrm>
        </p:spPr>
        <p:txBody>
          <a:bodyPr>
            <a:normAutofit/>
          </a:bodyPr>
          <a:lstStyle/>
          <a:p>
            <a:r>
              <a:rPr lang="en-US" altLang="zh-CN" dirty="0"/>
              <a:t>Previously on SIGGRAPH…</a:t>
            </a:r>
            <a:endParaRPr lang="zh-CN" altLang="en-US" i="1" dirty="0"/>
          </a:p>
        </p:txBody>
      </p:sp>
      <p:pic>
        <p:nvPicPr>
          <p:cNvPr id="7" name="Picture 6" descr="A screenshot of a computer&#10;&#10;AI-generated content may be incorrect.">
            <a:extLst>
              <a:ext uri="{FF2B5EF4-FFF2-40B4-BE49-F238E27FC236}">
                <a16:creationId xmlns:a16="http://schemas.microsoft.com/office/drawing/2014/main" id="{8B650A33-35D2-24DE-8DE5-DE7BD4B8D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698" y="977561"/>
            <a:ext cx="4121806" cy="5244860"/>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222D5CC1-8046-EEBD-E826-044BFD729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750" y="977561"/>
            <a:ext cx="4121806" cy="5251428"/>
          </a:xfrm>
          <a:prstGeom prst="rect">
            <a:avLst/>
          </a:prstGeom>
        </p:spPr>
      </p:pic>
      <p:sp>
        <p:nvSpPr>
          <p:cNvPr id="3" name="文本框 4">
            <a:extLst>
              <a:ext uri="{FF2B5EF4-FFF2-40B4-BE49-F238E27FC236}">
                <a16:creationId xmlns:a16="http://schemas.microsoft.com/office/drawing/2014/main" id="{FBC8C4E6-741F-B723-BF71-54FBA1A6BB00}"/>
              </a:ext>
            </a:extLst>
          </p:cNvPr>
          <p:cNvSpPr txBox="1"/>
          <p:nvPr/>
        </p:nvSpPr>
        <p:spPr>
          <a:xfrm>
            <a:off x="2136340" y="6086066"/>
            <a:ext cx="3166521" cy="400110"/>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a:t>
            </a:r>
            <a:r>
              <a:rPr lang="en-US" altLang="zh-CN" sz="2000" dirty="0" err="1">
                <a:solidFill>
                  <a:schemeClr val="bg1"/>
                </a:solidFill>
                <a:latin typeface="Linux Biolinum" panose="02000503000000000000" pitchFamily="2" charset="0"/>
                <a:ea typeface="Linux Biolinum" panose="02000503000000000000" pitchFamily="2" charset="0"/>
                <a:cs typeface="Linux Biolinum" panose="02000503000000000000" pitchFamily="2" charset="0"/>
              </a:rPr>
              <a:t>Treuille</a:t>
            </a:r>
            <a:r>
              <a:rPr lang="en-US" altLang="zh-CN"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 et al. 2006]</a:t>
            </a:r>
          </a:p>
        </p:txBody>
      </p:sp>
      <p:sp>
        <p:nvSpPr>
          <p:cNvPr id="4" name="文本框 4">
            <a:extLst>
              <a:ext uri="{FF2B5EF4-FFF2-40B4-BE49-F238E27FC236}">
                <a16:creationId xmlns:a16="http://schemas.microsoft.com/office/drawing/2014/main" id="{BB239A2D-7573-72C6-9B93-714B6439F060}"/>
              </a:ext>
            </a:extLst>
          </p:cNvPr>
          <p:cNvSpPr txBox="1"/>
          <p:nvPr/>
        </p:nvSpPr>
        <p:spPr>
          <a:xfrm>
            <a:off x="7065393" y="6073312"/>
            <a:ext cx="3166521" cy="400110"/>
          </a:xfrm>
          <a:prstGeom prst="rect">
            <a:avLst/>
          </a:prstGeom>
          <a:noFill/>
        </p:spPr>
        <p:txBody>
          <a:bodyPr wrap="square" rtlCol="0">
            <a:spAutoFit/>
          </a:bodyPr>
          <a:lstStyle/>
          <a:p>
            <a:pPr algn="ctr"/>
            <a:r>
              <a:rPr lang="en-US" altLang="zh-CN" sz="2000" dirty="0">
                <a:solidFill>
                  <a:schemeClr val="bg1"/>
                </a:solidFill>
                <a:latin typeface="Linux Biolinum" panose="02000503000000000000" pitchFamily="2" charset="0"/>
                <a:ea typeface="Linux Biolinum" panose="02000503000000000000" pitchFamily="2" charset="0"/>
                <a:cs typeface="Linux Biolinum" panose="02000503000000000000" pitchFamily="2" charset="0"/>
              </a:rPr>
              <a:t>[Kim and Delaney 2013]</a:t>
            </a:r>
          </a:p>
        </p:txBody>
      </p:sp>
    </p:spTree>
    <p:extLst>
      <p:ext uri="{BB962C8B-B14F-4D97-AF65-F5344CB8AC3E}">
        <p14:creationId xmlns:p14="http://schemas.microsoft.com/office/powerpoint/2010/main" val="42504825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FE0ED-3D31-3F65-05E7-16A1642EDAEC}"/>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309AB5BD-8D51-2C4A-776D-BD55FD9967AA}"/>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Direct Editing Temporal Dynamics</a:t>
            </a:r>
            <a:endParaRPr lang="zh-CN" altLang="en-US" dirty="0">
              <a:latin typeface="Linux Biolinum Capitals" panose="02000503000000000000" pitchFamily="2" charset="0"/>
              <a:cs typeface="Linux Biolinum Capitals" panose="02000503000000000000" pitchFamily="2" charset="0"/>
            </a:endParaRPr>
          </a:p>
        </p:txBody>
      </p:sp>
      <p:sp>
        <p:nvSpPr>
          <p:cNvPr id="9" name="矩形 8">
            <a:extLst>
              <a:ext uri="{FF2B5EF4-FFF2-40B4-BE49-F238E27FC236}">
                <a16:creationId xmlns:a16="http://schemas.microsoft.com/office/drawing/2014/main" id="{CB77936E-DAD7-AE66-E97D-6AA808AC9719}"/>
              </a:ext>
            </a:extLst>
          </p:cNvPr>
          <p:cNvSpPr/>
          <p:nvPr/>
        </p:nvSpPr>
        <p:spPr>
          <a:xfrm>
            <a:off x="4036142" y="3198746"/>
            <a:ext cx="432000" cy="432000"/>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922F6A5B-63DE-06BD-6492-4C1A8BA22828}"/>
              </a:ext>
            </a:extLst>
          </p:cNvPr>
          <p:cNvSpPr/>
          <p:nvPr/>
        </p:nvSpPr>
        <p:spPr>
          <a:xfrm>
            <a:off x="3883699" y="4144545"/>
            <a:ext cx="432000" cy="432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AD5D817-E08F-3A81-0455-F24322DA4855}"/>
              </a:ext>
            </a:extLst>
          </p:cNvPr>
          <p:cNvSpPr/>
          <p:nvPr/>
        </p:nvSpPr>
        <p:spPr>
          <a:xfrm>
            <a:off x="3876926" y="5079822"/>
            <a:ext cx="432000" cy="432000"/>
          </a:xfrm>
          <a:prstGeom prst="rect">
            <a:avLst/>
          </a:pr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5">
            <a:extLst>
              <a:ext uri="{FF2B5EF4-FFF2-40B4-BE49-F238E27FC236}">
                <a16:creationId xmlns:a16="http://schemas.microsoft.com/office/drawing/2014/main" id="{6729574A-2793-E28E-4DE6-6777C38BBA42}"/>
              </a:ext>
            </a:extLst>
          </p:cNvPr>
          <p:cNvSpPr/>
          <p:nvPr/>
        </p:nvSpPr>
        <p:spPr>
          <a:xfrm>
            <a:off x="9121140" y="2318716"/>
            <a:ext cx="432000" cy="432000"/>
          </a:xfrm>
          <a:prstGeom prst="rect">
            <a:avLst/>
          </a:pr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4B7D3DD3-8C6A-F1B3-11F2-401C4275CC67}"/>
              </a:ext>
            </a:extLst>
          </p:cNvPr>
          <p:cNvSpPr/>
          <p:nvPr/>
        </p:nvSpPr>
        <p:spPr>
          <a:xfrm>
            <a:off x="7221220" y="2318716"/>
            <a:ext cx="432000" cy="432000"/>
          </a:xfrm>
          <a:prstGeom prst="rect">
            <a:avLst/>
          </a:prstGeom>
          <a:solidFill>
            <a:srgbClr val="00B05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6CD187B1-4A42-4F30-CDA7-2DE24CC3A2F6}"/>
              </a:ext>
            </a:extLst>
          </p:cNvPr>
          <p:cNvSpPr/>
          <p:nvPr/>
        </p:nvSpPr>
        <p:spPr>
          <a:xfrm>
            <a:off x="5642014" y="2339035"/>
            <a:ext cx="432000" cy="432000"/>
          </a:xfrm>
          <a:prstGeom prst="rect">
            <a:avLst/>
          </a:prstGeom>
          <a:solidFill>
            <a:schemeClr val="accent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62E8498-2AF0-F3EB-CD21-95F3450690CA}"/>
              </a:ext>
            </a:extLst>
          </p:cNvPr>
          <p:cNvSpPr/>
          <p:nvPr/>
        </p:nvSpPr>
        <p:spPr>
          <a:xfrm>
            <a:off x="4799088" y="2339035"/>
            <a:ext cx="432000" cy="432000"/>
          </a:xfrm>
          <a:prstGeom prst="rect">
            <a:avLst/>
          </a:prstGeom>
          <a:solidFill>
            <a:srgbClr val="FF0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DE0A475-361C-F1FA-5C66-EDA4B8E614C7}"/>
                  </a:ext>
                </a:extLst>
              </p:cNvPr>
              <p:cNvSpPr txBox="1"/>
              <p:nvPr/>
            </p:nvSpPr>
            <p:spPr>
              <a:xfrm>
                <a:off x="1224171" y="2185256"/>
                <a:ext cx="10325609" cy="647100"/>
              </a:xfrm>
              <a:prstGeom prst="rect">
                <a:avLst/>
              </a:prstGeom>
              <a:noFill/>
            </p:spPr>
            <p:txBody>
              <a:bodyPr wrap="square" lIns="0" tIns="0" rIns="0" bIns="0" rtlCol="0">
                <a:spAutoFit/>
              </a:bodyPr>
              <a:lstStyle/>
              <a:p>
                <a:pPr algn="just"/>
                <a14:m>
                  <m:oMath xmlns:m="http://schemas.openxmlformats.org/officeDocument/2006/math">
                    <m:r>
                      <a:rPr lang="en-US" altLang="zh-CN" sz="3200" b="0" i="1" smtClean="0">
                        <a:solidFill>
                          <a:schemeClr val="bg1"/>
                        </a:solidFill>
                        <a:latin typeface="Cambria Math" panose="02040503050406030204" pitchFamily="18" charset="0"/>
                      </a:rPr>
                      <m:t>𝑢</m:t>
                    </m:r>
                    <m:d>
                      <m:dPr>
                        <m:ctrlPr>
                          <a:rPr lang="en-US" altLang="zh-CN" sz="3200" b="0" i="1" smtClean="0">
                            <a:solidFill>
                              <a:schemeClr val="bg1"/>
                            </a:solidFill>
                            <a:latin typeface="Cambria Math" panose="02040503050406030204" pitchFamily="18" charset="0"/>
                          </a:rPr>
                        </m:ctrlPr>
                      </m:dPr>
                      <m:e>
                        <m:sSub>
                          <m:sSubPr>
                            <m:ctrlPr>
                              <a:rPr lang="en-US" altLang="zh-CN" sz="3200" b="0" i="1" smtClean="0">
                                <a:solidFill>
                                  <a:schemeClr val="bg1"/>
                                </a:solidFill>
                                <a:latin typeface="Cambria Math" panose="02040503050406030204" pitchFamily="18" charset="0"/>
                              </a:rPr>
                            </m:ctrlPr>
                          </m:sSubPr>
                          <m:e>
                            <m:r>
                              <a:rPr lang="en-US" altLang="zh-CN" sz="3200" b="0" i="1" smtClean="0">
                                <a:solidFill>
                                  <a:schemeClr val="bg1"/>
                                </a:solidFill>
                                <a:latin typeface="Cambria Math" panose="02040503050406030204" pitchFamily="18" charset="0"/>
                              </a:rPr>
                              <m:t>𝑡</m:t>
                            </m:r>
                          </m:e>
                          <m:sub>
                            <m:r>
                              <a:rPr lang="en-US" altLang="zh-CN" sz="3200" b="0" i="1" smtClean="0">
                                <a:solidFill>
                                  <a:schemeClr val="bg1"/>
                                </a:solidFill>
                                <a:latin typeface="Cambria Math" panose="02040503050406030204" pitchFamily="18" charset="0"/>
                              </a:rPr>
                              <m:t>0</m:t>
                            </m:r>
                          </m:sub>
                        </m:sSub>
                        <m:r>
                          <a:rPr lang="en-US" altLang="zh-CN" sz="3200" b="0" i="1" smtClean="0">
                            <a:solidFill>
                              <a:schemeClr val="bg1"/>
                            </a:solidFill>
                            <a:latin typeface="Cambria Math" panose="02040503050406030204" pitchFamily="18" charset="0"/>
                          </a:rPr>
                          <m:t>+</m:t>
                        </m:r>
                        <m:r>
                          <a:rPr lang="en-US" altLang="zh-CN" sz="3200" b="0" i="1" smtClean="0">
                            <a:solidFill>
                              <a:schemeClr val="bg1"/>
                            </a:solidFill>
                            <a:latin typeface="Cambria Math" panose="02040503050406030204" pitchFamily="18" charset="0"/>
                          </a:rPr>
                          <m:t>𝑘</m:t>
                        </m:r>
                        <m:r>
                          <m:rPr>
                            <m:sty m:val="p"/>
                          </m:rPr>
                          <a:rPr lang="en-US" altLang="zh-CN" sz="3200" b="0" i="1" smtClean="0">
                            <a:solidFill>
                              <a:schemeClr val="bg1"/>
                            </a:solidFill>
                            <a:latin typeface="Cambria Math" panose="02040503050406030204" pitchFamily="18" charset="0"/>
                          </a:rPr>
                          <m:t>Δ</m:t>
                        </m:r>
                        <m:r>
                          <a:rPr lang="en-US" altLang="zh-CN" sz="3200" b="0" i="1" smtClean="0">
                            <a:solidFill>
                              <a:schemeClr val="bg1"/>
                            </a:solidFill>
                            <a:latin typeface="Cambria Math" panose="02040503050406030204" pitchFamily="18" charset="0"/>
                          </a:rPr>
                          <m:t>𝑡</m:t>
                        </m:r>
                      </m:e>
                    </m:d>
                    <m:r>
                      <a:rPr lang="en-US" altLang="zh-CN" sz="3200" b="0" i="1" smtClean="0">
                        <a:solidFill>
                          <a:schemeClr val="bg1"/>
                        </a:solidFill>
                        <a:latin typeface="Cambria Math" panose="02040503050406030204" pitchFamily="18" charset="0"/>
                      </a:rPr>
                      <m:t>=</m:t>
                    </m:r>
                  </m:oMath>
                </a14:m>
                <a:r>
                  <a:rPr lang="en-US" altLang="zh-CN" sz="3200" b="0" dirty="0">
                    <a:solidFill>
                      <a:schemeClr val="bg1"/>
                    </a:solidFill>
                  </a:rPr>
                  <a:t> </a:t>
                </a:r>
                <a14:m>
                  <m:oMath xmlns:m="http://schemas.openxmlformats.org/officeDocument/2006/math">
                    <m:nary>
                      <m:naryPr>
                        <m:chr m:val="∑"/>
                        <m:limLoc m:val="undOvr"/>
                        <m:grow m:val="on"/>
                        <m:ctrlPr>
                          <a:rPr lang="en-US" altLang="zh-CN" sz="3200" i="1">
                            <a:solidFill>
                              <a:schemeClr val="bg1"/>
                            </a:solidFill>
                            <a:latin typeface="Cambria Math" panose="02040503050406030204" pitchFamily="18" charset="0"/>
                          </a:rPr>
                        </m:ctrlPr>
                      </m:naryPr>
                      <m:sub>
                        <m:r>
                          <a:rPr lang="en-US" altLang="zh-CN" sz="3200" i="1">
                            <a:solidFill>
                              <a:schemeClr val="bg1"/>
                            </a:solidFill>
                            <a:latin typeface="Cambria Math" panose="02040503050406030204" pitchFamily="18" charset="0"/>
                          </a:rPr>
                          <m:t>𝑖</m:t>
                        </m:r>
                        <m:r>
                          <a:rPr lang="en-US" altLang="zh-CN" sz="3200">
                            <a:solidFill>
                              <a:schemeClr val="bg1"/>
                            </a:solidFill>
                            <a:latin typeface="Cambria Math" panose="02040503050406030204" pitchFamily="18" charset="0"/>
                          </a:rPr>
                          <m:t>=1</m:t>
                        </m:r>
                      </m:sub>
                      <m:sup>
                        <m:r>
                          <a:rPr lang="en-US" altLang="zh-CN" sz="3200" i="1">
                            <a:solidFill>
                              <a:schemeClr val="bg1"/>
                            </a:solidFill>
                            <a:latin typeface="Cambria Math" panose="02040503050406030204" pitchFamily="18" charset="0"/>
                          </a:rPr>
                          <m:t>𝑛</m:t>
                        </m:r>
                      </m:sup>
                      <m:e>
                        <m:sSub>
                          <m:sSubPr>
                            <m:ctrlPr>
                              <a:rPr lang="en-US" altLang="zh-CN" sz="3200" i="1">
                                <a:solidFill>
                                  <a:schemeClr val="bg1"/>
                                </a:solidFill>
                                <a:latin typeface="Cambria Math" panose="02040503050406030204" pitchFamily="18" charset="0"/>
                              </a:rPr>
                            </m:ctrlPr>
                          </m:sSubPr>
                          <m:e>
                            <m:r>
                              <a:rPr lang="en-US" altLang="zh-CN" sz="3200" i="1">
                                <a:solidFill>
                                  <a:schemeClr val="bg1"/>
                                </a:solidFill>
                                <a:latin typeface="Cambria Math" panose="02040503050406030204" pitchFamily="18" charset="0"/>
                              </a:rPr>
                              <m:t>𝑤</m:t>
                            </m:r>
                          </m:e>
                          <m:sub>
                            <m:r>
                              <a:rPr lang="en-US" altLang="zh-CN" sz="3200" i="1">
                                <a:solidFill>
                                  <a:schemeClr val="bg1"/>
                                </a:solidFill>
                                <a:latin typeface="Cambria Math" panose="02040503050406030204" pitchFamily="18" charset="0"/>
                              </a:rPr>
                              <m:t>𝑖</m:t>
                            </m:r>
                          </m:sub>
                        </m:sSub>
                        <m:sSub>
                          <m:sSubPr>
                            <m:ctrlPr>
                              <a:rPr lang="en-US" altLang="zh-CN" sz="3200" i="1">
                                <a:solidFill>
                                  <a:schemeClr val="bg1"/>
                                </a:solidFill>
                                <a:latin typeface="Cambria Math" panose="02040503050406030204" pitchFamily="18" charset="0"/>
                              </a:rPr>
                            </m:ctrlPr>
                          </m:sSubPr>
                          <m:e>
                            <m:r>
                              <m:rPr>
                                <m:sty m:val="p"/>
                              </m:rPr>
                              <a:rPr lang="en-US" altLang="zh-CN" sz="3200">
                                <a:solidFill>
                                  <a:schemeClr val="bg1"/>
                                </a:solidFill>
                                <a:latin typeface="Cambria Math" panose="02040503050406030204" pitchFamily="18" charset="0"/>
                              </a:rPr>
                              <m:t>Φ</m:t>
                            </m:r>
                          </m:e>
                          <m:sub>
                            <m:r>
                              <a:rPr lang="en-US" altLang="zh-CN" sz="3200" i="1">
                                <a:solidFill>
                                  <a:schemeClr val="bg1"/>
                                </a:solidFill>
                                <a:latin typeface="Cambria Math" panose="02040503050406030204" pitchFamily="18" charset="0"/>
                              </a:rPr>
                              <m:t>𝑖</m:t>
                            </m:r>
                          </m:sub>
                        </m:sSub>
                        <m:sSubSup>
                          <m:sSubSupPr>
                            <m:ctrlPr>
                              <a:rPr lang="en-US" altLang="zh-CN" sz="3200" i="1">
                                <a:solidFill>
                                  <a:schemeClr val="bg1"/>
                                </a:solidFill>
                                <a:latin typeface="Cambria Math" panose="02040503050406030204" pitchFamily="18" charset="0"/>
                              </a:rPr>
                            </m:ctrlPr>
                          </m:sSubSupPr>
                          <m:e>
                            <m:r>
                              <a:rPr lang="en-US" altLang="zh-CN" sz="3200" i="1">
                                <a:solidFill>
                                  <a:schemeClr val="bg1"/>
                                </a:solidFill>
                                <a:latin typeface="Cambria Math" panose="02040503050406030204" pitchFamily="18" charset="0"/>
                              </a:rPr>
                              <m:t>𝑟</m:t>
                            </m:r>
                          </m:e>
                          <m:sub>
                            <m:r>
                              <a:rPr lang="en-US" altLang="zh-CN" sz="3200" i="1">
                                <a:solidFill>
                                  <a:schemeClr val="bg1"/>
                                </a:solidFill>
                                <a:latin typeface="Cambria Math" panose="02040503050406030204" pitchFamily="18" charset="0"/>
                              </a:rPr>
                              <m:t>𝑖</m:t>
                            </m:r>
                          </m:sub>
                          <m:sup>
                            <m:r>
                              <a:rPr lang="en-US" altLang="zh-CN" sz="3200" i="1">
                                <a:solidFill>
                                  <a:schemeClr val="bg1"/>
                                </a:solidFill>
                                <a:latin typeface="Cambria Math" panose="02040503050406030204" pitchFamily="18" charset="0"/>
                              </a:rPr>
                              <m:t>𝑘</m:t>
                            </m:r>
                          </m:sup>
                        </m:sSubSup>
                        <m:r>
                          <a:rPr lang="en-US" altLang="zh-CN" sz="3200" i="1">
                            <a:solidFill>
                              <a:schemeClr val="bg1"/>
                            </a:solidFill>
                            <a:latin typeface="Cambria Math" panose="02040503050406030204" pitchFamily="18" charset="0"/>
                          </a:rPr>
                          <m:t>(</m:t>
                        </m:r>
                        <m:func>
                          <m:funcPr>
                            <m:ctrlPr>
                              <a:rPr lang="en-US" altLang="zh-CN" sz="3200" i="1">
                                <a:solidFill>
                                  <a:schemeClr val="bg1"/>
                                </a:solidFill>
                                <a:latin typeface="Cambria Math" panose="02040503050406030204" pitchFamily="18" charset="0"/>
                              </a:rPr>
                            </m:ctrlPr>
                          </m:funcPr>
                          <m:fName>
                            <m:r>
                              <m:rPr>
                                <m:sty m:val="p"/>
                              </m:rPr>
                              <a:rPr lang="en-US" altLang="zh-CN" sz="3200">
                                <a:solidFill>
                                  <a:schemeClr val="bg1"/>
                                </a:solidFill>
                                <a:latin typeface="Cambria Math" panose="02040503050406030204" pitchFamily="18" charset="0"/>
                              </a:rPr>
                              <m:t>cos</m:t>
                            </m:r>
                          </m:fName>
                          <m:e>
                            <m:d>
                              <m:dPr>
                                <m:ctrlPr>
                                  <a:rPr lang="en-US" altLang="zh-CN" sz="3200" i="1">
                                    <a:solidFill>
                                      <a:schemeClr val="bg1"/>
                                    </a:solidFill>
                                    <a:latin typeface="Cambria Math" panose="02040503050406030204" pitchFamily="18" charset="0"/>
                                  </a:rPr>
                                </m:ctrlPr>
                              </m:dPr>
                              <m:e>
                                <m:r>
                                  <a:rPr lang="en-US" altLang="zh-CN" sz="3200" i="1">
                                    <a:solidFill>
                                      <a:schemeClr val="bg1"/>
                                    </a:solidFill>
                                    <a:latin typeface="Cambria Math" panose="02040503050406030204" pitchFamily="18" charset="0"/>
                                  </a:rPr>
                                  <m:t>𝑘</m:t>
                                </m:r>
                                <m:sSub>
                                  <m:sSubPr>
                                    <m:ctrlPr>
                                      <a:rPr lang="en-US" altLang="zh-CN" sz="3200" i="1">
                                        <a:solidFill>
                                          <a:schemeClr val="bg1"/>
                                        </a:solidFill>
                                        <a:latin typeface="Cambria Math" panose="02040503050406030204" pitchFamily="18" charset="0"/>
                                      </a:rPr>
                                    </m:ctrlPr>
                                  </m:sSubPr>
                                  <m:e>
                                    <m:r>
                                      <a:rPr lang="en-US" altLang="zh-CN" sz="3200" i="1">
                                        <a:solidFill>
                                          <a:schemeClr val="bg1"/>
                                        </a:solidFill>
                                        <a:latin typeface="Cambria Math" panose="02040503050406030204" pitchFamily="18" charset="0"/>
                                      </a:rPr>
                                      <m:t>𝜃</m:t>
                                    </m:r>
                                  </m:e>
                                  <m:sub>
                                    <m:r>
                                      <a:rPr lang="en-US" altLang="zh-CN" sz="3200" i="1">
                                        <a:solidFill>
                                          <a:schemeClr val="bg1"/>
                                        </a:solidFill>
                                        <a:latin typeface="Cambria Math" panose="02040503050406030204" pitchFamily="18" charset="0"/>
                                      </a:rPr>
                                      <m:t>𝑖</m:t>
                                    </m:r>
                                  </m:sub>
                                </m:sSub>
                              </m:e>
                            </m:d>
                          </m:e>
                        </m:func>
                        <m:r>
                          <a:rPr lang="en-US" altLang="zh-CN" sz="3200" i="1">
                            <a:solidFill>
                              <a:schemeClr val="bg1"/>
                            </a:solidFill>
                            <a:latin typeface="Cambria Math" panose="02040503050406030204" pitchFamily="18" charset="0"/>
                          </a:rPr>
                          <m:t>+</m:t>
                        </m:r>
                        <m:func>
                          <m:funcPr>
                            <m:ctrlPr>
                              <a:rPr lang="en-US" altLang="zh-CN" sz="3200" i="1">
                                <a:solidFill>
                                  <a:schemeClr val="bg1"/>
                                </a:solidFill>
                                <a:latin typeface="Cambria Math" panose="02040503050406030204" pitchFamily="18" charset="0"/>
                              </a:rPr>
                            </m:ctrlPr>
                          </m:funcPr>
                          <m:fName>
                            <m:r>
                              <m:rPr>
                                <m:sty m:val="p"/>
                              </m:rPr>
                              <a:rPr lang="en-US" altLang="zh-CN" sz="3200">
                                <a:solidFill>
                                  <a:schemeClr val="bg1"/>
                                </a:solidFill>
                                <a:latin typeface="Cambria Math" panose="02040503050406030204" pitchFamily="18" charset="0"/>
                              </a:rPr>
                              <m:t>sin</m:t>
                            </m:r>
                          </m:fName>
                          <m:e>
                            <m:d>
                              <m:dPr>
                                <m:ctrlPr>
                                  <a:rPr lang="en-US" altLang="zh-CN" sz="3200" i="1">
                                    <a:solidFill>
                                      <a:schemeClr val="bg1"/>
                                    </a:solidFill>
                                    <a:latin typeface="Cambria Math" panose="02040503050406030204" pitchFamily="18" charset="0"/>
                                  </a:rPr>
                                </m:ctrlPr>
                              </m:dPr>
                              <m:e>
                                <m:r>
                                  <a:rPr lang="en-US" altLang="zh-CN" sz="3200" i="1">
                                    <a:solidFill>
                                      <a:schemeClr val="bg1"/>
                                    </a:solidFill>
                                    <a:latin typeface="Cambria Math" panose="02040503050406030204" pitchFamily="18" charset="0"/>
                                  </a:rPr>
                                  <m:t>𝑘</m:t>
                                </m:r>
                                <m:sSub>
                                  <m:sSubPr>
                                    <m:ctrlPr>
                                      <a:rPr lang="en-US" altLang="zh-CN" sz="3200" i="1">
                                        <a:solidFill>
                                          <a:schemeClr val="bg1"/>
                                        </a:solidFill>
                                        <a:latin typeface="Cambria Math" panose="02040503050406030204" pitchFamily="18" charset="0"/>
                                      </a:rPr>
                                    </m:ctrlPr>
                                  </m:sSubPr>
                                  <m:e>
                                    <m:r>
                                      <a:rPr lang="en-US" altLang="zh-CN" sz="3200" i="1">
                                        <a:solidFill>
                                          <a:schemeClr val="bg1"/>
                                        </a:solidFill>
                                        <a:latin typeface="Cambria Math" panose="02040503050406030204" pitchFamily="18" charset="0"/>
                                      </a:rPr>
                                      <m:t>𝜃</m:t>
                                    </m:r>
                                  </m:e>
                                  <m:sub>
                                    <m:r>
                                      <a:rPr lang="en-US" altLang="zh-CN" sz="3200" i="1">
                                        <a:solidFill>
                                          <a:schemeClr val="bg1"/>
                                        </a:solidFill>
                                        <a:latin typeface="Cambria Math" panose="02040503050406030204" pitchFamily="18" charset="0"/>
                                      </a:rPr>
                                      <m:t>𝑖</m:t>
                                    </m:r>
                                  </m:sub>
                                </m:sSub>
                              </m:e>
                            </m:d>
                          </m:e>
                        </m:func>
                        <m:sSub>
                          <m:sSubPr>
                            <m:ctrlPr>
                              <a:rPr lang="en-US" altLang="zh-CN" sz="3200" i="1">
                                <a:solidFill>
                                  <a:schemeClr val="bg1"/>
                                </a:solidFill>
                                <a:latin typeface="Cambria Math" panose="02040503050406030204" pitchFamily="18" charset="0"/>
                              </a:rPr>
                            </m:ctrlPr>
                          </m:sSubPr>
                          <m:e>
                            <m:r>
                              <a:rPr lang="en-US" altLang="zh-CN" sz="3200" i="1">
                                <a:solidFill>
                                  <a:schemeClr val="bg1"/>
                                </a:solidFill>
                                <a:latin typeface="Cambria Math" panose="02040503050406030204" pitchFamily="18" charset="0"/>
                              </a:rPr>
                              <m:t>𝑧</m:t>
                            </m:r>
                          </m:e>
                          <m:sub>
                            <m:r>
                              <a:rPr lang="en-US" altLang="zh-CN" sz="3200" i="1">
                                <a:solidFill>
                                  <a:schemeClr val="bg1"/>
                                </a:solidFill>
                                <a:latin typeface="Cambria Math" panose="02040503050406030204" pitchFamily="18" charset="0"/>
                              </a:rPr>
                              <m:t>𝑖</m:t>
                            </m:r>
                          </m:sub>
                        </m:sSub>
                        <m:r>
                          <a:rPr lang="en-US" altLang="zh-CN" sz="3200">
                            <a:solidFill>
                              <a:schemeClr val="bg1"/>
                            </a:solidFill>
                            <a:latin typeface="Cambria Math" panose="02040503050406030204" pitchFamily="18" charset="0"/>
                          </a:rPr>
                          <m:t>(</m:t>
                        </m:r>
                        <m:sSub>
                          <m:sSubPr>
                            <m:ctrlPr>
                              <a:rPr lang="en-US" altLang="zh-CN" sz="3200" i="1">
                                <a:solidFill>
                                  <a:schemeClr val="bg1"/>
                                </a:solidFill>
                                <a:latin typeface="Cambria Math" panose="02040503050406030204" pitchFamily="18" charset="0"/>
                              </a:rPr>
                            </m:ctrlPr>
                          </m:sSubPr>
                          <m:e>
                            <m:r>
                              <m:rPr>
                                <m:sty m:val="p"/>
                              </m:rPr>
                              <a:rPr lang="en-US" altLang="zh-CN" sz="3200">
                                <a:solidFill>
                                  <a:schemeClr val="bg1"/>
                                </a:solidFill>
                                <a:latin typeface="Cambria Math" panose="02040503050406030204" pitchFamily="18" charset="0"/>
                              </a:rPr>
                              <m:t>t</m:t>
                            </m:r>
                          </m:e>
                          <m:sub>
                            <m:r>
                              <a:rPr lang="en-US" altLang="zh-CN" sz="3200">
                                <a:solidFill>
                                  <a:schemeClr val="bg1"/>
                                </a:solidFill>
                                <a:latin typeface="Cambria Math" panose="02040503050406030204" pitchFamily="18" charset="0"/>
                              </a:rPr>
                              <m:t>0</m:t>
                            </m:r>
                          </m:sub>
                        </m:sSub>
                        <m:r>
                          <a:rPr lang="en-US" altLang="zh-CN" sz="3200">
                            <a:solidFill>
                              <a:schemeClr val="bg1"/>
                            </a:solidFill>
                            <a:latin typeface="Cambria Math" panose="02040503050406030204" pitchFamily="18" charset="0"/>
                          </a:rPr>
                          <m:t>)</m:t>
                        </m:r>
                      </m:e>
                    </m:nary>
                  </m:oMath>
                </a14:m>
                <a:endParaRPr lang="en-US" altLang="zh-CN" sz="3200" b="0" dirty="0">
                  <a:solidFill>
                    <a:schemeClr val="bg1"/>
                  </a:solidFill>
                </a:endParaRPr>
              </a:p>
            </p:txBody>
          </p:sp>
        </mc:Choice>
        <mc:Fallback xmlns="">
          <p:sp>
            <p:nvSpPr>
              <p:cNvPr id="7" name="文本框 6">
                <a:extLst>
                  <a:ext uri="{FF2B5EF4-FFF2-40B4-BE49-F238E27FC236}">
                    <a16:creationId xmlns:a16="http://schemas.microsoft.com/office/drawing/2014/main" id="{3DE0A475-361C-F1FA-5C66-EDA4B8E614C7}"/>
                  </a:ext>
                </a:extLst>
              </p:cNvPr>
              <p:cNvSpPr txBox="1">
                <a:spLocks noRot="1" noChangeAspect="1" noMove="1" noResize="1" noEditPoints="1" noAdjustHandles="1" noChangeArrowheads="1" noChangeShapeType="1" noTextEdit="1"/>
              </p:cNvSpPr>
              <p:nvPr/>
            </p:nvSpPr>
            <p:spPr>
              <a:xfrm>
                <a:off x="1224171" y="2185256"/>
                <a:ext cx="10325609" cy="6471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1A4F1643-F16A-87F2-CF5C-297A2F348229}"/>
                  </a:ext>
                </a:extLst>
              </p:cNvPr>
              <p:cNvSpPr txBox="1"/>
              <p:nvPr/>
            </p:nvSpPr>
            <p:spPr>
              <a:xfrm>
                <a:off x="3883699" y="5025638"/>
                <a:ext cx="4177502" cy="523220"/>
              </a:xfrm>
              <a:prstGeom prst="rect">
                <a:avLst/>
              </a:prstGeom>
              <a:noFill/>
            </p:spPr>
            <p:txBody>
              <a:bodyPr wrap="square">
                <a:spAutoFit/>
              </a:bodyPr>
              <a:lstStyle/>
              <a:p>
                <a14:m>
                  <m:oMath xmlns:m="http://schemas.openxmlformats.org/officeDocument/2006/math">
                    <m:r>
                      <a:rPr lang="en-US" altLang="zh-CN" sz="2800" b="1" i="1" smtClean="0">
                        <a:solidFill>
                          <a:schemeClr val="bg1"/>
                        </a:solidFill>
                        <a:latin typeface="Cambria Math" panose="02040503050406030204" pitchFamily="18" charset="0"/>
                      </a:rPr>
                      <m:t>𝜽</m:t>
                    </m:r>
                    <m:r>
                      <a:rPr lang="en-US" altLang="zh-CN" sz="2800" i="1">
                        <a:latin typeface="Cambria Math" panose="02040503050406030204" pitchFamily="18" charset="0"/>
                      </a:rPr>
                      <m:t> </m:t>
                    </m:r>
                  </m:oMath>
                </a14:m>
                <a:r>
                  <a:rPr lang="en-US" altLang="zh-CN" sz="2400" dirty="0">
                    <a:solidFill>
                      <a:srgbClr val="808080"/>
                    </a:solidFill>
                  </a:rPr>
                  <a:t> </a:t>
                </a:r>
                <a:r>
                  <a:rPr lang="en-US" altLang="zh-CN" sz="2400" i="1" dirty="0">
                    <a:solidFill>
                      <a:srgbClr val="808080"/>
                    </a:solidFill>
                    <a:latin typeface="Linux Biolinum" panose="02000503000000000000" pitchFamily="2" charset="0"/>
                    <a:ea typeface="Linux Biolinum" panose="02000503000000000000" pitchFamily="2" charset="0"/>
                    <a:cs typeface="Linux Biolinum" panose="02000503000000000000" pitchFamily="2" charset="0"/>
                  </a:rPr>
                  <a:t>controls modes’ frequency</a:t>
                </a:r>
                <a:endParaRPr lang="zh-CN" altLang="en-US" sz="2400" i="1" dirty="0">
                  <a:solidFill>
                    <a:srgbClr val="808080"/>
                  </a:solidFill>
                  <a:latin typeface="Linux Biolinum" panose="02000503000000000000" pitchFamily="2" charset="0"/>
                  <a:cs typeface="Linux Biolinum" panose="02000503000000000000" pitchFamily="2" charset="0"/>
                </a:endParaRPr>
              </a:p>
            </p:txBody>
          </p:sp>
        </mc:Choice>
        <mc:Fallback xmlns="">
          <p:sp>
            <p:nvSpPr>
              <p:cNvPr id="25" name="文本框 24">
                <a:extLst>
                  <a:ext uri="{FF2B5EF4-FFF2-40B4-BE49-F238E27FC236}">
                    <a16:creationId xmlns:a16="http://schemas.microsoft.com/office/drawing/2014/main" id="{1A4F1643-F16A-87F2-CF5C-297A2F348229}"/>
                  </a:ext>
                </a:extLst>
              </p:cNvPr>
              <p:cNvSpPr txBox="1">
                <a:spLocks noRot="1" noChangeAspect="1" noMove="1" noResize="1" noEditPoints="1" noAdjustHandles="1" noChangeArrowheads="1" noChangeShapeType="1" noTextEdit="1"/>
              </p:cNvSpPr>
              <p:nvPr/>
            </p:nvSpPr>
            <p:spPr>
              <a:xfrm>
                <a:off x="3883699" y="5025638"/>
                <a:ext cx="4177502" cy="523220"/>
              </a:xfrm>
              <a:prstGeom prst="rect">
                <a:avLst/>
              </a:prstGeom>
              <a:blipFill>
                <a:blip r:embed="rId4"/>
                <a:stretch>
                  <a:fillRect b="-23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08189CC6-511D-B9F3-6231-219FAE508E8E}"/>
                  </a:ext>
                </a:extLst>
              </p:cNvPr>
              <p:cNvSpPr txBox="1"/>
              <p:nvPr/>
            </p:nvSpPr>
            <p:spPr>
              <a:xfrm>
                <a:off x="3904019" y="4078616"/>
                <a:ext cx="4567938" cy="523220"/>
              </a:xfrm>
              <a:prstGeom prst="rect">
                <a:avLst/>
              </a:prstGeom>
              <a:noFill/>
            </p:spPr>
            <p:txBody>
              <a:bodyPr wrap="square">
                <a:spAutoFit/>
              </a:bodyPr>
              <a:lstStyle/>
              <a:p>
                <a14:m>
                  <m:oMath xmlns:m="http://schemas.openxmlformats.org/officeDocument/2006/math">
                    <m:r>
                      <a:rPr lang="en-US" altLang="zh-CN" sz="2800" b="1" i="1" smtClean="0">
                        <a:solidFill>
                          <a:schemeClr val="bg1"/>
                        </a:solidFill>
                        <a:latin typeface="Cambria Math" panose="02040503050406030204" pitchFamily="18" charset="0"/>
                      </a:rPr>
                      <m:t>𝒓</m:t>
                    </m:r>
                  </m:oMath>
                </a14:m>
                <a:r>
                  <a:rPr lang="zh-CN" altLang="en-US" sz="2800" dirty="0"/>
                  <a:t>  </a:t>
                </a:r>
                <a:r>
                  <a:rPr lang="en-US" altLang="zh-CN" sz="2400" i="1" dirty="0">
                    <a:solidFill>
                      <a:srgbClr val="808080"/>
                    </a:solidFill>
                    <a:latin typeface="Linux Biolinum" panose="02000503000000000000" pitchFamily="2" charset="0"/>
                    <a:ea typeface="Linux Biolinum" panose="02000503000000000000" pitchFamily="2" charset="0"/>
                    <a:cs typeface="Linux Biolinum" panose="02000503000000000000" pitchFamily="2" charset="0"/>
                  </a:rPr>
                  <a:t>controls modes’ grow rate</a:t>
                </a:r>
                <a:endParaRPr lang="zh-CN" altLang="en-US" sz="2400" i="1" dirty="0">
                  <a:solidFill>
                    <a:srgbClr val="808080"/>
                  </a:solidFill>
                  <a:latin typeface="Linux Biolinum" panose="02000503000000000000" pitchFamily="2" charset="0"/>
                  <a:cs typeface="Linux Biolinum" panose="02000503000000000000" pitchFamily="2" charset="0"/>
                </a:endParaRPr>
              </a:p>
            </p:txBody>
          </p:sp>
        </mc:Choice>
        <mc:Fallback xmlns="">
          <p:sp>
            <p:nvSpPr>
              <p:cNvPr id="33" name="文本框 32">
                <a:extLst>
                  <a:ext uri="{FF2B5EF4-FFF2-40B4-BE49-F238E27FC236}">
                    <a16:creationId xmlns:a16="http://schemas.microsoft.com/office/drawing/2014/main" id="{08189CC6-511D-B9F3-6231-219FAE508E8E}"/>
                  </a:ext>
                </a:extLst>
              </p:cNvPr>
              <p:cNvSpPr txBox="1">
                <a:spLocks noRot="1" noChangeAspect="1" noMove="1" noResize="1" noEditPoints="1" noAdjustHandles="1" noChangeArrowheads="1" noChangeShapeType="1" noTextEdit="1"/>
              </p:cNvSpPr>
              <p:nvPr/>
            </p:nvSpPr>
            <p:spPr>
              <a:xfrm>
                <a:off x="3904019" y="4078616"/>
                <a:ext cx="4567938" cy="523220"/>
              </a:xfrm>
              <a:prstGeom prst="rect">
                <a:avLst/>
              </a:prstGeom>
              <a:blipFill>
                <a:blip r:embed="rId5"/>
                <a:stretch>
                  <a:fillRect b="-232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文本框 40">
                <a:extLst>
                  <a:ext uri="{FF2B5EF4-FFF2-40B4-BE49-F238E27FC236}">
                    <a16:creationId xmlns:a16="http://schemas.microsoft.com/office/drawing/2014/main" id="{AD654BF2-0478-2270-ACA6-519C3D003BD7}"/>
                  </a:ext>
                </a:extLst>
              </p:cNvPr>
              <p:cNvSpPr txBox="1"/>
              <p:nvPr/>
            </p:nvSpPr>
            <p:spPr>
              <a:xfrm>
                <a:off x="4049688" y="3178712"/>
                <a:ext cx="3760813" cy="461665"/>
              </a:xfrm>
              <a:prstGeom prst="rect">
                <a:avLst/>
              </a:prstGeom>
              <a:noFill/>
            </p:spPr>
            <p:txBody>
              <a:bodyPr wrap="square">
                <a:spAutoFit/>
              </a:bodyPr>
              <a:lstStyle/>
              <a:p>
                <a14:m>
                  <m:oMath xmlns:m="http://schemas.openxmlformats.org/officeDocument/2006/math">
                    <m:r>
                      <a:rPr lang="en-US" altLang="zh-CN" sz="2400" b="1" i="1" smtClean="0">
                        <a:solidFill>
                          <a:schemeClr val="bg1"/>
                        </a:solidFill>
                        <a:latin typeface="Cambria Math" panose="02040503050406030204" pitchFamily="18" charset="0"/>
                      </a:rPr>
                      <m:t>𝒘</m:t>
                    </m:r>
                  </m:oMath>
                </a14:m>
                <a:r>
                  <a:rPr lang="zh-CN" altLang="en-US" sz="2400" dirty="0"/>
                  <a:t>  </a:t>
                </a:r>
                <a:r>
                  <a:rPr lang="en-US" altLang="zh-CN" sz="2400" i="1" dirty="0">
                    <a:solidFill>
                      <a:srgbClr val="777777"/>
                    </a:solidFill>
                    <a:latin typeface="Linux Biolinum" panose="02000503000000000000" pitchFamily="2" charset="0"/>
                    <a:ea typeface="Linux Biolinum" panose="02000503000000000000" pitchFamily="2" charset="0"/>
                    <a:cs typeface="Linux Biolinum" panose="02000503000000000000" pitchFamily="2" charset="0"/>
                  </a:rPr>
                  <a:t>controls modes’ moduli</a:t>
                </a:r>
                <a:endParaRPr lang="zh-CN" altLang="en-US" sz="2400" i="1" dirty="0">
                  <a:solidFill>
                    <a:srgbClr val="777777"/>
                  </a:solidFill>
                  <a:latin typeface="Linux Biolinum" panose="02000503000000000000" pitchFamily="2" charset="0"/>
                  <a:cs typeface="Linux Biolinum" panose="02000503000000000000" pitchFamily="2" charset="0"/>
                </a:endParaRPr>
              </a:p>
            </p:txBody>
          </p:sp>
        </mc:Choice>
        <mc:Fallback xmlns="">
          <p:sp>
            <p:nvSpPr>
              <p:cNvPr id="41" name="文本框 40">
                <a:extLst>
                  <a:ext uri="{FF2B5EF4-FFF2-40B4-BE49-F238E27FC236}">
                    <a16:creationId xmlns:a16="http://schemas.microsoft.com/office/drawing/2014/main" id="{AD654BF2-0478-2270-ACA6-519C3D003BD7}"/>
                  </a:ext>
                </a:extLst>
              </p:cNvPr>
              <p:cNvSpPr txBox="1">
                <a:spLocks noRot="1" noChangeAspect="1" noMove="1" noResize="1" noEditPoints="1" noAdjustHandles="1" noChangeArrowheads="1" noChangeShapeType="1" noTextEdit="1"/>
              </p:cNvSpPr>
              <p:nvPr/>
            </p:nvSpPr>
            <p:spPr>
              <a:xfrm>
                <a:off x="4049688" y="3178712"/>
                <a:ext cx="3760813" cy="461665"/>
              </a:xfrm>
              <a:prstGeom prst="rect">
                <a:avLst/>
              </a:prstGeom>
              <a:blipFill>
                <a:blip r:embed="rId6"/>
                <a:stretch>
                  <a:fillRect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376459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3" grpId="0" animBg="1"/>
      <p:bldP spid="4" grpId="0" animBg="1"/>
      <p:bldP spid="5" grpId="0" animBg="1"/>
      <p:bldP spid="8" grpId="0" animBg="1"/>
      <p:bldP spid="7" grpId="0"/>
      <p:bldP spid="25" grpId="0"/>
      <p:bldP spid="33" grpId="0"/>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821BB-51D3-A626-49A6-4E3B243B586A}"/>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9EAFA9D9-EB8B-3CBE-2412-1411B9CB8BF0}"/>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Direct Editing Temporal Dynamics</a:t>
            </a:r>
            <a:endParaRPr lang="zh-CN" altLang="en-US" dirty="0">
              <a:latin typeface="Linux Biolinum Capitals" panose="02000503000000000000" pitchFamily="2" charset="0"/>
              <a:cs typeface="Linux Biolinum Capitals" panose="02000503000000000000" pitchFamily="2" charset="0"/>
            </a:endParaRPr>
          </a:p>
        </p:txBody>
      </p:sp>
      <mc:AlternateContent xmlns:mc="http://schemas.openxmlformats.org/markup-compatibility/2006" xmlns:a14="http://schemas.microsoft.com/office/drawing/2010/main">
        <mc:Choice Requires="a14">
          <p:sp>
            <p:nvSpPr>
              <p:cNvPr id="13" name="文本框 3">
                <a:extLst>
                  <a:ext uri="{FF2B5EF4-FFF2-40B4-BE49-F238E27FC236}">
                    <a16:creationId xmlns:a16="http://schemas.microsoft.com/office/drawing/2014/main" id="{7245A34D-F264-A8AB-47FF-64BFCFEE9F1A}"/>
                  </a:ext>
                </a:extLst>
              </p:cNvPr>
              <p:cNvSpPr txBox="1"/>
              <p:nvPr/>
            </p:nvSpPr>
            <p:spPr>
              <a:xfrm>
                <a:off x="1401900" y="5087625"/>
                <a:ext cx="10325609" cy="647100"/>
              </a:xfrm>
              <a:prstGeom prst="rect">
                <a:avLst/>
              </a:prstGeom>
              <a:noFill/>
            </p:spPr>
            <p:txBody>
              <a:bodyPr wrap="square" lIns="0" tIns="0" rIns="0" bIns="0" rtlCol="0">
                <a:spAutoFit/>
              </a:bodyPr>
              <a:lstStyle>
                <a:defPPr>
                  <a:defRPr lang="zh-CN"/>
                </a:defPPr>
                <a:lvl1pPr algn="just">
                  <a:defRPr sz="3200" b="0" i="1">
                    <a:solidFill>
                      <a:schemeClr val="bg1">
                        <a:lumMod val="65000"/>
                      </a:schemeClr>
                    </a:solidFill>
                    <a:latin typeface="Cambria Math" panose="02040503050406030204" pitchFamily="18" charset="0"/>
                  </a:defRPr>
                </a:lvl1pPr>
              </a:lstStyle>
              <a:p>
                <a14:m>
                  <m:oMath xmlns:m="http://schemas.openxmlformats.org/officeDocument/2006/math">
                    <m:r>
                      <a:rPr lang="en-US" altLang="zh-CN" smtClean="0">
                        <a:latin typeface="Cambria Math" panose="02040503050406030204" pitchFamily="18" charset="0"/>
                      </a:rPr>
                      <m:t>𝑢</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𝑡</m:t>
                            </m:r>
                          </m:e>
                          <m:sub>
                            <m:r>
                              <a:rPr lang="en-US" altLang="zh-CN">
                                <a:latin typeface="Cambria Math" panose="02040503050406030204" pitchFamily="18" charset="0"/>
                              </a:rPr>
                              <m:t>0</m:t>
                            </m:r>
                          </m:sub>
                        </m:sSub>
                        <m:r>
                          <a:rPr lang="en-US" altLang="zh-CN">
                            <a:latin typeface="Cambria Math" panose="02040503050406030204" pitchFamily="18" charset="0"/>
                          </a:rPr>
                          <m:t>+</m:t>
                        </m:r>
                        <m:r>
                          <a:rPr lang="en-US" altLang="zh-CN">
                            <a:latin typeface="Cambria Math" panose="02040503050406030204" pitchFamily="18" charset="0"/>
                          </a:rPr>
                          <m:t>𝑘</m:t>
                        </m:r>
                        <m:r>
                          <m:rPr>
                            <m:sty m:val="p"/>
                          </m:rPr>
                          <a:rPr lang="en-US" altLang="zh-CN">
                            <a:latin typeface="Cambria Math" panose="02040503050406030204" pitchFamily="18" charset="0"/>
                          </a:rPr>
                          <m:t>Δ</m:t>
                        </m:r>
                        <m:r>
                          <a:rPr lang="en-US" altLang="zh-CN">
                            <a:latin typeface="Cambria Math" panose="02040503050406030204" pitchFamily="18" charset="0"/>
                          </a:rPr>
                          <m:t>𝑡</m:t>
                        </m:r>
                      </m:e>
                    </m:d>
                    <m:r>
                      <a:rPr lang="en-US" altLang="zh-CN" b="0" i="1" smtClean="0">
                        <a:latin typeface="Cambria Math" panose="02040503050406030204" pitchFamily="18" charset="0"/>
                      </a:rPr>
                      <m:t>=</m:t>
                    </m:r>
                  </m:oMath>
                </a14:m>
                <a:r>
                  <a:rPr lang="en-US" altLang="zh-CN" dirty="0"/>
                  <a:t> </a:t>
                </a:r>
                <a14:m>
                  <m:oMath xmlns:m="http://schemas.openxmlformats.org/officeDocument/2006/math">
                    <m:nary>
                      <m:naryPr>
                        <m:chr m:val="∑"/>
                        <m:limLoc m:val="undOvr"/>
                        <m:grow m:val="on"/>
                        <m:ctrlPr>
                          <a:rPr lang="en-US" altLang="zh-CN" i="1">
                            <a:latin typeface="Cambria Math" panose="02040503050406030204" pitchFamily="18" charset="0"/>
                          </a:rPr>
                        </m:ctrlPr>
                      </m:naryPr>
                      <m:sub>
                        <m:r>
                          <a:rPr lang="en-US" altLang="zh-CN">
                            <a:latin typeface="Cambria Math" panose="02040503050406030204" pitchFamily="18" charset="0"/>
                          </a:rPr>
                          <m:t>𝑖</m:t>
                        </m:r>
                        <m:r>
                          <a:rPr lang="en-US" altLang="zh-CN">
                            <a:latin typeface="Cambria Math" panose="02040503050406030204" pitchFamily="18" charset="0"/>
                          </a:rPr>
                          <m:t>=1</m:t>
                        </m:r>
                      </m:sub>
                      <m:sup>
                        <m:r>
                          <a:rPr lang="en-US" altLang="zh-CN">
                            <a:latin typeface="Cambria Math" panose="02040503050406030204" pitchFamily="18" charset="0"/>
                          </a:rPr>
                          <m:t>𝑛</m:t>
                        </m:r>
                      </m:sup>
                      <m:e>
                        <m:sSub>
                          <m:sSubPr>
                            <m:ctrlPr>
                              <a:rPr lang="en-US" altLang="zh-CN" i="1" smtClean="0">
                                <a:solidFill>
                                  <a:schemeClr val="accent1">
                                    <a:lumMod val="60000"/>
                                    <a:lumOff val="40000"/>
                                  </a:schemeClr>
                                </a:solidFill>
                                <a:latin typeface="Cambria Math" panose="02040503050406030204" pitchFamily="18" charset="0"/>
                              </a:rPr>
                            </m:ctrlPr>
                          </m:sSubPr>
                          <m:e>
                            <m:r>
                              <a:rPr lang="en-US" altLang="zh-CN">
                                <a:solidFill>
                                  <a:schemeClr val="accent1">
                                    <a:lumMod val="60000"/>
                                    <a:lumOff val="40000"/>
                                  </a:schemeClr>
                                </a:solidFill>
                                <a:latin typeface="Cambria Math" panose="02040503050406030204" pitchFamily="18" charset="0"/>
                              </a:rPr>
                              <m:t>𝑤</m:t>
                            </m:r>
                          </m:e>
                          <m:sub>
                            <m:r>
                              <a:rPr lang="en-US" altLang="zh-CN">
                                <a:solidFill>
                                  <a:schemeClr val="accent1">
                                    <a:lumMod val="60000"/>
                                    <a:lumOff val="40000"/>
                                  </a:schemeClr>
                                </a:solidFill>
                                <a:latin typeface="Cambria Math" panose="02040503050406030204" pitchFamily="18" charset="0"/>
                              </a:rPr>
                              <m:t>𝑖</m:t>
                            </m:r>
                          </m:sub>
                        </m:sSub>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Φ</m:t>
                            </m:r>
                          </m:e>
                          <m:sub>
                            <m:r>
                              <a:rPr lang="en-US" altLang="zh-CN">
                                <a:latin typeface="Cambria Math" panose="02040503050406030204" pitchFamily="18" charset="0"/>
                              </a:rPr>
                              <m:t>𝑖</m:t>
                            </m:r>
                          </m:sub>
                        </m:sSub>
                        <m:sSubSup>
                          <m:sSubSupPr>
                            <m:ctrlPr>
                              <a:rPr lang="en-US" altLang="zh-CN" i="1">
                                <a:latin typeface="Cambria Math" panose="02040503050406030204" pitchFamily="18" charset="0"/>
                              </a:rPr>
                            </m:ctrlPr>
                          </m:sSubSupPr>
                          <m:e>
                            <m:r>
                              <a:rPr lang="en-US" altLang="zh-CN">
                                <a:latin typeface="Cambria Math" panose="02040503050406030204" pitchFamily="18" charset="0"/>
                              </a:rPr>
                              <m:t>𝑟</m:t>
                            </m:r>
                          </m:e>
                          <m:sub>
                            <m:r>
                              <a:rPr lang="en-US" altLang="zh-CN">
                                <a:latin typeface="Cambria Math" panose="02040503050406030204" pitchFamily="18" charset="0"/>
                              </a:rPr>
                              <m:t>𝑖</m:t>
                            </m:r>
                          </m:sub>
                          <m:sup>
                            <m:r>
                              <a:rPr lang="en-US" altLang="zh-CN">
                                <a:latin typeface="Cambria Math" panose="02040503050406030204" pitchFamily="18" charset="0"/>
                              </a:rPr>
                              <m:t>𝑘</m:t>
                            </m:r>
                          </m:sup>
                        </m:sSubSup>
                        <m:r>
                          <a:rPr lang="en-US" altLang="zh-CN">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r>
                                  <a:rPr lang="en-US" altLang="zh-CN">
                                    <a:latin typeface="Cambria Math" panose="02040503050406030204" pitchFamily="18" charset="0"/>
                                  </a:rPr>
                                  <m:t>𝑘</m:t>
                                </m:r>
                                <m:sSub>
                                  <m:sSubPr>
                                    <m:ctrlPr>
                                      <a:rPr lang="en-US" altLang="zh-CN" i="1">
                                        <a:latin typeface="Cambria Math" panose="02040503050406030204" pitchFamily="18" charset="0"/>
                                      </a:rPr>
                                    </m:ctrlPr>
                                  </m:sSubPr>
                                  <m:e>
                                    <m:r>
                                      <a:rPr lang="en-US" altLang="zh-CN">
                                        <a:latin typeface="Cambria Math" panose="02040503050406030204" pitchFamily="18" charset="0"/>
                                      </a:rPr>
                                      <m:t>𝜃</m:t>
                                    </m:r>
                                  </m:e>
                                  <m:sub>
                                    <m:r>
                                      <a:rPr lang="en-US" altLang="zh-CN">
                                        <a:latin typeface="Cambria Math" panose="02040503050406030204" pitchFamily="18" charset="0"/>
                                      </a:rPr>
                                      <m:t>𝑖</m:t>
                                    </m:r>
                                  </m:sub>
                                </m:sSub>
                              </m:e>
                            </m:d>
                          </m:e>
                        </m:func>
                        <m:r>
                          <a:rPr lang="en-US" altLang="zh-CN">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sin</m:t>
                            </m:r>
                          </m:fName>
                          <m:e>
                            <m:d>
                              <m:dPr>
                                <m:ctrlPr>
                                  <a:rPr lang="en-US" altLang="zh-CN" i="1">
                                    <a:latin typeface="Cambria Math" panose="02040503050406030204" pitchFamily="18" charset="0"/>
                                  </a:rPr>
                                </m:ctrlPr>
                              </m:dPr>
                              <m:e>
                                <m:r>
                                  <a:rPr lang="en-US" altLang="zh-CN">
                                    <a:latin typeface="Cambria Math" panose="02040503050406030204" pitchFamily="18" charset="0"/>
                                  </a:rPr>
                                  <m:t>𝑘</m:t>
                                </m:r>
                                <m:sSub>
                                  <m:sSubPr>
                                    <m:ctrlPr>
                                      <a:rPr lang="en-US" altLang="zh-CN" i="1">
                                        <a:latin typeface="Cambria Math" panose="02040503050406030204" pitchFamily="18" charset="0"/>
                                      </a:rPr>
                                    </m:ctrlPr>
                                  </m:sSubPr>
                                  <m:e>
                                    <m:r>
                                      <a:rPr lang="en-US" altLang="zh-CN">
                                        <a:latin typeface="Cambria Math" panose="02040503050406030204" pitchFamily="18" charset="0"/>
                                      </a:rPr>
                                      <m:t>𝜃</m:t>
                                    </m:r>
                                  </m:e>
                                  <m:sub>
                                    <m:r>
                                      <a:rPr lang="en-US" altLang="zh-CN">
                                        <a:latin typeface="Cambria Math" panose="02040503050406030204" pitchFamily="18" charset="0"/>
                                      </a:rPr>
                                      <m:t>𝑖</m:t>
                                    </m:r>
                                  </m:sub>
                                </m:sSub>
                              </m:e>
                            </m:d>
                          </m:e>
                        </m:func>
                        <m:sSub>
                          <m:sSubPr>
                            <m:ctrlPr>
                              <a:rPr lang="en-US" altLang="zh-CN" i="1">
                                <a:latin typeface="Cambria Math" panose="02040503050406030204" pitchFamily="18" charset="0"/>
                              </a:rPr>
                            </m:ctrlPr>
                          </m:sSubPr>
                          <m:e>
                            <m:r>
                              <a:rPr lang="en-US" altLang="zh-CN">
                                <a:latin typeface="Cambria Math" panose="02040503050406030204" pitchFamily="18" charset="0"/>
                              </a:rPr>
                              <m:t>𝑧</m:t>
                            </m:r>
                          </m:e>
                          <m:sub>
                            <m:r>
                              <a:rPr lang="en-US" altLang="zh-CN">
                                <a:latin typeface="Cambria Math" panose="02040503050406030204" pitchFamily="18" charset="0"/>
                              </a:rPr>
                              <m:t>𝑖</m:t>
                            </m:r>
                          </m:sub>
                        </m:sSub>
                        <m:r>
                          <a:rPr lang="en-US" altLang="zh-CN">
                            <a:latin typeface="Cambria Math" panose="02040503050406030204" pitchFamily="18" charset="0"/>
                          </a:rPr>
                          <m:t>(</m:t>
                        </m:r>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t</m:t>
                            </m:r>
                          </m:e>
                          <m:sub>
                            <m:r>
                              <a:rPr lang="en-US" altLang="zh-CN">
                                <a:latin typeface="Cambria Math" panose="02040503050406030204" pitchFamily="18" charset="0"/>
                              </a:rPr>
                              <m:t>0</m:t>
                            </m:r>
                          </m:sub>
                        </m:sSub>
                        <m:r>
                          <a:rPr lang="en-US" altLang="zh-CN">
                            <a:latin typeface="Cambria Math" panose="02040503050406030204" pitchFamily="18" charset="0"/>
                          </a:rPr>
                          <m:t>)</m:t>
                        </m:r>
                      </m:e>
                    </m:nary>
                  </m:oMath>
                </a14:m>
                <a:endParaRPr lang="en-US" altLang="zh-CN" dirty="0"/>
              </a:p>
            </p:txBody>
          </p:sp>
        </mc:Choice>
        <mc:Fallback xmlns="">
          <p:sp>
            <p:nvSpPr>
              <p:cNvPr id="13" name="文本框 3">
                <a:extLst>
                  <a:ext uri="{FF2B5EF4-FFF2-40B4-BE49-F238E27FC236}">
                    <a16:creationId xmlns:a16="http://schemas.microsoft.com/office/drawing/2014/main" id="{7245A34D-F264-A8AB-47FF-64BFCFEE9F1A}"/>
                  </a:ext>
                </a:extLst>
              </p:cNvPr>
              <p:cNvSpPr txBox="1">
                <a:spLocks noRot="1" noChangeAspect="1" noMove="1" noResize="1" noEditPoints="1" noAdjustHandles="1" noChangeArrowheads="1" noChangeShapeType="1" noTextEdit="1"/>
              </p:cNvSpPr>
              <p:nvPr/>
            </p:nvSpPr>
            <p:spPr>
              <a:xfrm>
                <a:off x="1401900" y="5087625"/>
                <a:ext cx="10325609" cy="647100"/>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D4A494F-504A-7E32-8C6B-602DF71DD56B}"/>
              </a:ext>
            </a:extLst>
          </p:cNvPr>
          <p:cNvSpPr txBox="1"/>
          <p:nvPr/>
        </p:nvSpPr>
        <p:spPr>
          <a:xfrm>
            <a:off x="428421" y="1590825"/>
            <a:ext cx="7372350" cy="523220"/>
          </a:xfrm>
          <a:prstGeom prst="rect">
            <a:avLst/>
          </a:prstGeom>
          <a:noFill/>
        </p:spPr>
        <p:txBody>
          <a:bodyPr wrap="square" rtlCol="0">
            <a:spAutoFit/>
          </a:bodyPr>
          <a:lstStyle/>
          <a:p>
            <a:r>
              <a:rPr lang="en-CA" sz="2800" dirty="0">
                <a:solidFill>
                  <a:schemeClr val="accent1">
                    <a:lumMod val="60000"/>
                    <a:lumOff val="40000"/>
                  </a:schemeClr>
                </a:solidFill>
              </a:rPr>
              <a:t>Modulus</a:t>
            </a:r>
            <a:r>
              <a:rPr lang="en-CA" sz="2800" dirty="0">
                <a:solidFill>
                  <a:schemeClr val="bg1"/>
                </a:solidFill>
              </a:rPr>
              <a:t> editing </a:t>
            </a:r>
            <a:r>
              <a:rPr lang="en-CA" sz="2800" dirty="0">
                <a:solidFill>
                  <a:schemeClr val="bg1">
                    <a:lumMod val="65000"/>
                  </a:schemeClr>
                </a:solidFill>
              </a:rPr>
              <a:t>with multipliers 0.5, 1.0 and 1.5:</a:t>
            </a:r>
            <a:endParaRPr lang="en-US" sz="2800" dirty="0">
              <a:solidFill>
                <a:schemeClr val="bg1">
                  <a:lumMod val="65000"/>
                </a:schemeClr>
              </a:solidFill>
            </a:endParaRPr>
          </a:p>
        </p:txBody>
      </p:sp>
      <p:pic>
        <p:nvPicPr>
          <p:cNvPr id="3" name="vorticity_moduli">
            <a:hlinkClick r:id="" action="ppaction://media"/>
            <a:extLst>
              <a:ext uri="{FF2B5EF4-FFF2-40B4-BE49-F238E27FC236}">
                <a16:creationId xmlns:a16="http://schemas.microsoft.com/office/drawing/2014/main" id="{18E62397-3255-A38A-67FB-86C21112A54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4947" y="2700835"/>
            <a:ext cx="10906931" cy="1800000"/>
          </a:xfrm>
          <a:prstGeom prst="rect">
            <a:avLst/>
          </a:prstGeom>
        </p:spPr>
      </p:pic>
      <p:sp>
        <p:nvSpPr>
          <p:cNvPr id="4" name="TextBox 3">
            <a:extLst>
              <a:ext uri="{FF2B5EF4-FFF2-40B4-BE49-F238E27FC236}">
                <a16:creationId xmlns:a16="http://schemas.microsoft.com/office/drawing/2014/main" id="{15C3A7FE-F598-2FA6-D1BF-A114A61C56D1}"/>
              </a:ext>
            </a:extLst>
          </p:cNvPr>
          <p:cNvSpPr txBox="1"/>
          <p:nvPr/>
        </p:nvSpPr>
        <p:spPr>
          <a:xfrm>
            <a:off x="1986116" y="4609564"/>
            <a:ext cx="796413" cy="369332"/>
          </a:xfrm>
          <a:prstGeom prst="rect">
            <a:avLst/>
          </a:prstGeom>
          <a:noFill/>
        </p:spPr>
        <p:txBody>
          <a:bodyPr wrap="square" rtlCol="0">
            <a:spAutoFit/>
          </a:bodyPr>
          <a:lstStyle/>
          <a:p>
            <a:pPr algn="ctr"/>
            <a:r>
              <a:rPr lang="en-CA" dirty="0">
                <a:solidFill>
                  <a:schemeClr val="bg1"/>
                </a:solidFill>
                <a:latin typeface="+mj-lt"/>
              </a:rPr>
              <a:t>x0.5</a:t>
            </a:r>
            <a:endParaRPr lang="en-US" dirty="0">
              <a:solidFill>
                <a:schemeClr val="bg1"/>
              </a:solidFill>
              <a:latin typeface="+mj-lt"/>
            </a:endParaRPr>
          </a:p>
        </p:txBody>
      </p:sp>
      <p:sp>
        <p:nvSpPr>
          <p:cNvPr id="5" name="TextBox 4">
            <a:extLst>
              <a:ext uri="{FF2B5EF4-FFF2-40B4-BE49-F238E27FC236}">
                <a16:creationId xmlns:a16="http://schemas.microsoft.com/office/drawing/2014/main" id="{DDC55D0C-83E1-C9B6-EB3B-289779F721E4}"/>
              </a:ext>
            </a:extLst>
          </p:cNvPr>
          <p:cNvSpPr txBox="1"/>
          <p:nvPr/>
        </p:nvSpPr>
        <p:spPr>
          <a:xfrm>
            <a:off x="5719130" y="4609564"/>
            <a:ext cx="796413" cy="369332"/>
          </a:xfrm>
          <a:prstGeom prst="rect">
            <a:avLst/>
          </a:prstGeom>
          <a:noFill/>
        </p:spPr>
        <p:txBody>
          <a:bodyPr wrap="square" rtlCol="0">
            <a:spAutoFit/>
          </a:bodyPr>
          <a:lstStyle/>
          <a:p>
            <a:pPr algn="ctr"/>
            <a:r>
              <a:rPr lang="en-CA" dirty="0">
                <a:solidFill>
                  <a:schemeClr val="bg1"/>
                </a:solidFill>
                <a:latin typeface="+mj-lt"/>
              </a:rPr>
              <a:t>x1.0</a:t>
            </a:r>
            <a:endParaRPr lang="en-US" dirty="0">
              <a:solidFill>
                <a:schemeClr val="bg1"/>
              </a:solidFill>
              <a:latin typeface="+mj-lt"/>
            </a:endParaRPr>
          </a:p>
        </p:txBody>
      </p:sp>
      <p:sp>
        <p:nvSpPr>
          <p:cNvPr id="6" name="TextBox 5">
            <a:extLst>
              <a:ext uri="{FF2B5EF4-FFF2-40B4-BE49-F238E27FC236}">
                <a16:creationId xmlns:a16="http://schemas.microsoft.com/office/drawing/2014/main" id="{A9366C96-D9B8-71C1-BAF4-1D9D07AE679F}"/>
              </a:ext>
            </a:extLst>
          </p:cNvPr>
          <p:cNvSpPr txBox="1"/>
          <p:nvPr/>
        </p:nvSpPr>
        <p:spPr>
          <a:xfrm>
            <a:off x="9588123" y="4609564"/>
            <a:ext cx="796413" cy="369332"/>
          </a:xfrm>
          <a:prstGeom prst="rect">
            <a:avLst/>
          </a:prstGeom>
          <a:noFill/>
        </p:spPr>
        <p:txBody>
          <a:bodyPr wrap="square" rtlCol="0">
            <a:spAutoFit/>
          </a:bodyPr>
          <a:lstStyle/>
          <a:p>
            <a:pPr algn="ctr"/>
            <a:r>
              <a:rPr lang="en-CA" dirty="0">
                <a:solidFill>
                  <a:schemeClr val="bg1"/>
                </a:solidFill>
                <a:latin typeface="+mj-lt"/>
              </a:rPr>
              <a:t>x1.5</a:t>
            </a:r>
            <a:endParaRPr lang="en-US" dirty="0">
              <a:solidFill>
                <a:schemeClr val="bg1"/>
              </a:solidFill>
              <a:latin typeface="+mj-lt"/>
            </a:endParaRPr>
          </a:p>
        </p:txBody>
      </p:sp>
    </p:spTree>
    <p:extLst>
      <p:ext uri="{BB962C8B-B14F-4D97-AF65-F5344CB8AC3E}">
        <p14:creationId xmlns:p14="http://schemas.microsoft.com/office/powerpoint/2010/main" val="5962877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2A2A40-6E3D-0EF3-B2BD-51BF1E2B7D4E}"/>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E2798E66-5C82-C2D4-3B3F-A005D6E9668B}"/>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Direct Editing Temporal Dynamics</a:t>
            </a:r>
            <a:endParaRPr lang="zh-CN" altLang="en-US" dirty="0">
              <a:latin typeface="Linux Biolinum Capitals" panose="02000503000000000000" pitchFamily="2" charset="0"/>
              <a:cs typeface="Linux Biolinum Capitals" panose="02000503000000000000" pitchFamily="2" charset="0"/>
            </a:endParaRPr>
          </a:p>
        </p:txBody>
      </p:sp>
      <mc:AlternateContent xmlns:mc="http://schemas.openxmlformats.org/markup-compatibility/2006" xmlns:a14="http://schemas.microsoft.com/office/drawing/2010/main">
        <mc:Choice Requires="a14">
          <p:sp>
            <p:nvSpPr>
              <p:cNvPr id="13" name="文本框 3">
                <a:extLst>
                  <a:ext uri="{FF2B5EF4-FFF2-40B4-BE49-F238E27FC236}">
                    <a16:creationId xmlns:a16="http://schemas.microsoft.com/office/drawing/2014/main" id="{F690028B-94B9-83C2-A354-C7E3691EAE24}"/>
                  </a:ext>
                </a:extLst>
              </p:cNvPr>
              <p:cNvSpPr txBox="1"/>
              <p:nvPr/>
            </p:nvSpPr>
            <p:spPr>
              <a:xfrm>
                <a:off x="1401900" y="5087625"/>
                <a:ext cx="10325609" cy="647100"/>
              </a:xfrm>
              <a:prstGeom prst="rect">
                <a:avLst/>
              </a:prstGeom>
              <a:noFill/>
            </p:spPr>
            <p:txBody>
              <a:bodyPr wrap="square" lIns="0" tIns="0" rIns="0" bIns="0" rtlCol="0">
                <a:spAutoFit/>
              </a:bodyPr>
              <a:lstStyle>
                <a:defPPr>
                  <a:defRPr lang="zh-CN"/>
                </a:defPPr>
                <a:lvl1pPr algn="just">
                  <a:defRPr sz="3200" b="0" i="1">
                    <a:solidFill>
                      <a:schemeClr val="bg1">
                        <a:lumMod val="65000"/>
                      </a:schemeClr>
                    </a:solidFill>
                    <a:latin typeface="Cambria Math" panose="02040503050406030204" pitchFamily="18" charset="0"/>
                  </a:defRPr>
                </a:lvl1pPr>
              </a:lstStyle>
              <a:p>
                <a14:m>
                  <m:oMath xmlns:m="http://schemas.openxmlformats.org/officeDocument/2006/math">
                    <m:r>
                      <a:rPr lang="en-US" altLang="zh-CN" smtClean="0">
                        <a:latin typeface="Cambria Math" panose="02040503050406030204" pitchFamily="18" charset="0"/>
                      </a:rPr>
                      <m:t>𝑢</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a:latin typeface="Cambria Math" panose="02040503050406030204" pitchFamily="18" charset="0"/>
                              </a:rPr>
                              <m:t>𝑡</m:t>
                            </m:r>
                          </m:e>
                          <m:sub>
                            <m:r>
                              <a:rPr lang="en-US" altLang="zh-CN">
                                <a:latin typeface="Cambria Math" panose="02040503050406030204" pitchFamily="18" charset="0"/>
                              </a:rPr>
                              <m:t>0</m:t>
                            </m:r>
                          </m:sub>
                        </m:sSub>
                        <m:r>
                          <a:rPr lang="en-US" altLang="zh-CN">
                            <a:latin typeface="Cambria Math" panose="02040503050406030204" pitchFamily="18" charset="0"/>
                          </a:rPr>
                          <m:t>+</m:t>
                        </m:r>
                        <m:r>
                          <a:rPr lang="en-US" altLang="zh-CN">
                            <a:latin typeface="Cambria Math" panose="02040503050406030204" pitchFamily="18" charset="0"/>
                          </a:rPr>
                          <m:t>𝑘</m:t>
                        </m:r>
                        <m:r>
                          <m:rPr>
                            <m:sty m:val="p"/>
                          </m:rPr>
                          <a:rPr lang="en-US" altLang="zh-CN">
                            <a:latin typeface="Cambria Math" panose="02040503050406030204" pitchFamily="18" charset="0"/>
                          </a:rPr>
                          <m:t>Δ</m:t>
                        </m:r>
                        <m:r>
                          <a:rPr lang="en-US" altLang="zh-CN">
                            <a:latin typeface="Cambria Math" panose="02040503050406030204" pitchFamily="18" charset="0"/>
                          </a:rPr>
                          <m:t>𝑡</m:t>
                        </m:r>
                      </m:e>
                    </m:d>
                    <m:r>
                      <a:rPr lang="en-US" altLang="zh-CN" b="0" i="1" smtClean="0">
                        <a:latin typeface="Cambria Math" panose="02040503050406030204" pitchFamily="18" charset="0"/>
                      </a:rPr>
                      <m:t>=</m:t>
                    </m:r>
                  </m:oMath>
                </a14:m>
                <a:r>
                  <a:rPr lang="en-US" altLang="zh-CN" dirty="0"/>
                  <a:t> </a:t>
                </a:r>
                <a14:m>
                  <m:oMath xmlns:m="http://schemas.openxmlformats.org/officeDocument/2006/math">
                    <m:nary>
                      <m:naryPr>
                        <m:chr m:val="∑"/>
                        <m:limLoc m:val="undOvr"/>
                        <m:grow m:val="on"/>
                        <m:ctrlPr>
                          <a:rPr lang="en-US" altLang="zh-CN" i="1">
                            <a:latin typeface="Cambria Math" panose="02040503050406030204" pitchFamily="18" charset="0"/>
                          </a:rPr>
                        </m:ctrlPr>
                      </m:naryPr>
                      <m:sub>
                        <m:r>
                          <a:rPr lang="en-US" altLang="zh-CN">
                            <a:latin typeface="Cambria Math" panose="02040503050406030204" pitchFamily="18" charset="0"/>
                          </a:rPr>
                          <m:t>𝑖</m:t>
                        </m:r>
                        <m:r>
                          <a:rPr lang="en-US" altLang="zh-CN">
                            <a:latin typeface="Cambria Math" panose="02040503050406030204" pitchFamily="18" charset="0"/>
                          </a:rPr>
                          <m:t>=1</m:t>
                        </m:r>
                      </m:sub>
                      <m:sup>
                        <m:r>
                          <a:rPr lang="en-US" altLang="zh-CN">
                            <a:latin typeface="Cambria Math" panose="02040503050406030204" pitchFamily="18" charset="0"/>
                          </a:rPr>
                          <m:t>𝑛</m:t>
                        </m:r>
                      </m:sup>
                      <m:e>
                        <m:sSub>
                          <m:sSubPr>
                            <m:ctrlPr>
                              <a:rPr lang="en-US" altLang="zh-CN" i="1">
                                <a:latin typeface="Cambria Math" panose="02040503050406030204" pitchFamily="18" charset="0"/>
                              </a:rPr>
                            </m:ctrlPr>
                          </m:sSubPr>
                          <m:e>
                            <m:r>
                              <a:rPr lang="en-US" altLang="zh-CN">
                                <a:latin typeface="Cambria Math" panose="02040503050406030204" pitchFamily="18" charset="0"/>
                              </a:rPr>
                              <m:t>𝑤</m:t>
                            </m:r>
                          </m:e>
                          <m:sub>
                            <m:r>
                              <a:rPr lang="en-US" altLang="zh-CN">
                                <a:latin typeface="Cambria Math" panose="02040503050406030204" pitchFamily="18" charset="0"/>
                              </a:rPr>
                              <m:t>𝑖</m:t>
                            </m:r>
                          </m:sub>
                        </m:sSub>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Φ</m:t>
                            </m:r>
                          </m:e>
                          <m:sub>
                            <m:r>
                              <a:rPr lang="en-US" altLang="zh-CN">
                                <a:latin typeface="Cambria Math" panose="02040503050406030204" pitchFamily="18" charset="0"/>
                              </a:rPr>
                              <m:t>𝑖</m:t>
                            </m:r>
                          </m:sub>
                        </m:sSub>
                        <m:sSubSup>
                          <m:sSubSupPr>
                            <m:ctrlPr>
                              <a:rPr lang="en-US" altLang="zh-CN" i="1" smtClean="0">
                                <a:solidFill>
                                  <a:schemeClr val="accent1">
                                    <a:lumMod val="60000"/>
                                    <a:lumOff val="40000"/>
                                  </a:schemeClr>
                                </a:solidFill>
                                <a:latin typeface="Cambria Math" panose="02040503050406030204" pitchFamily="18" charset="0"/>
                              </a:rPr>
                            </m:ctrlPr>
                          </m:sSubSupPr>
                          <m:e>
                            <m:r>
                              <a:rPr lang="en-US" altLang="zh-CN">
                                <a:solidFill>
                                  <a:schemeClr val="accent1">
                                    <a:lumMod val="60000"/>
                                    <a:lumOff val="40000"/>
                                  </a:schemeClr>
                                </a:solidFill>
                                <a:latin typeface="Cambria Math" panose="02040503050406030204" pitchFamily="18" charset="0"/>
                              </a:rPr>
                              <m:t>𝑟</m:t>
                            </m:r>
                          </m:e>
                          <m:sub>
                            <m:r>
                              <a:rPr lang="en-US" altLang="zh-CN">
                                <a:solidFill>
                                  <a:schemeClr val="accent1">
                                    <a:lumMod val="60000"/>
                                    <a:lumOff val="40000"/>
                                  </a:schemeClr>
                                </a:solidFill>
                                <a:latin typeface="Cambria Math" panose="02040503050406030204" pitchFamily="18" charset="0"/>
                              </a:rPr>
                              <m:t>𝑖</m:t>
                            </m:r>
                          </m:sub>
                          <m:sup>
                            <m:r>
                              <a:rPr lang="en-US" altLang="zh-CN">
                                <a:solidFill>
                                  <a:schemeClr val="accent1">
                                    <a:lumMod val="60000"/>
                                    <a:lumOff val="40000"/>
                                  </a:schemeClr>
                                </a:solidFill>
                                <a:latin typeface="Cambria Math" panose="02040503050406030204" pitchFamily="18" charset="0"/>
                              </a:rPr>
                              <m:t>𝑘</m:t>
                            </m:r>
                          </m:sup>
                        </m:sSubSup>
                        <m:r>
                          <a:rPr lang="en-US" altLang="zh-CN">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r>
                                  <a:rPr lang="en-US" altLang="zh-CN">
                                    <a:latin typeface="Cambria Math" panose="02040503050406030204" pitchFamily="18" charset="0"/>
                                  </a:rPr>
                                  <m:t>𝑘</m:t>
                                </m:r>
                                <m:sSub>
                                  <m:sSubPr>
                                    <m:ctrlPr>
                                      <a:rPr lang="en-US" altLang="zh-CN" i="1">
                                        <a:latin typeface="Cambria Math" panose="02040503050406030204" pitchFamily="18" charset="0"/>
                                      </a:rPr>
                                    </m:ctrlPr>
                                  </m:sSubPr>
                                  <m:e>
                                    <m:r>
                                      <a:rPr lang="en-US" altLang="zh-CN">
                                        <a:latin typeface="Cambria Math" panose="02040503050406030204" pitchFamily="18" charset="0"/>
                                      </a:rPr>
                                      <m:t>𝜃</m:t>
                                    </m:r>
                                  </m:e>
                                  <m:sub>
                                    <m:r>
                                      <a:rPr lang="en-US" altLang="zh-CN">
                                        <a:latin typeface="Cambria Math" panose="02040503050406030204" pitchFamily="18" charset="0"/>
                                      </a:rPr>
                                      <m:t>𝑖</m:t>
                                    </m:r>
                                  </m:sub>
                                </m:sSub>
                              </m:e>
                            </m:d>
                          </m:e>
                        </m:func>
                        <m:r>
                          <a:rPr lang="en-US" altLang="zh-CN">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sin</m:t>
                            </m:r>
                          </m:fName>
                          <m:e>
                            <m:d>
                              <m:dPr>
                                <m:ctrlPr>
                                  <a:rPr lang="en-US" altLang="zh-CN" i="1">
                                    <a:latin typeface="Cambria Math" panose="02040503050406030204" pitchFamily="18" charset="0"/>
                                  </a:rPr>
                                </m:ctrlPr>
                              </m:dPr>
                              <m:e>
                                <m:r>
                                  <a:rPr lang="en-US" altLang="zh-CN">
                                    <a:latin typeface="Cambria Math" panose="02040503050406030204" pitchFamily="18" charset="0"/>
                                  </a:rPr>
                                  <m:t>𝑘</m:t>
                                </m:r>
                                <m:sSub>
                                  <m:sSubPr>
                                    <m:ctrlPr>
                                      <a:rPr lang="en-US" altLang="zh-CN" i="1">
                                        <a:latin typeface="Cambria Math" panose="02040503050406030204" pitchFamily="18" charset="0"/>
                                      </a:rPr>
                                    </m:ctrlPr>
                                  </m:sSubPr>
                                  <m:e>
                                    <m:r>
                                      <a:rPr lang="en-US" altLang="zh-CN">
                                        <a:latin typeface="Cambria Math" panose="02040503050406030204" pitchFamily="18" charset="0"/>
                                      </a:rPr>
                                      <m:t>𝜃</m:t>
                                    </m:r>
                                  </m:e>
                                  <m:sub>
                                    <m:r>
                                      <a:rPr lang="en-US" altLang="zh-CN">
                                        <a:latin typeface="Cambria Math" panose="02040503050406030204" pitchFamily="18" charset="0"/>
                                      </a:rPr>
                                      <m:t>𝑖</m:t>
                                    </m:r>
                                  </m:sub>
                                </m:sSub>
                              </m:e>
                            </m:d>
                          </m:e>
                        </m:func>
                        <m:sSub>
                          <m:sSubPr>
                            <m:ctrlPr>
                              <a:rPr lang="en-US" altLang="zh-CN" i="1">
                                <a:latin typeface="Cambria Math" panose="02040503050406030204" pitchFamily="18" charset="0"/>
                              </a:rPr>
                            </m:ctrlPr>
                          </m:sSubPr>
                          <m:e>
                            <m:r>
                              <a:rPr lang="en-US" altLang="zh-CN">
                                <a:latin typeface="Cambria Math" panose="02040503050406030204" pitchFamily="18" charset="0"/>
                              </a:rPr>
                              <m:t>𝑧</m:t>
                            </m:r>
                          </m:e>
                          <m:sub>
                            <m:r>
                              <a:rPr lang="en-US" altLang="zh-CN">
                                <a:latin typeface="Cambria Math" panose="02040503050406030204" pitchFamily="18" charset="0"/>
                              </a:rPr>
                              <m:t>𝑖</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m:rPr>
                                    <m:sty m:val="p"/>
                                  </m:rPr>
                                  <a:rPr lang="en-US" altLang="zh-CN">
                                    <a:latin typeface="Cambria Math" panose="02040503050406030204" pitchFamily="18" charset="0"/>
                                  </a:rPr>
                                  <m:t>t</m:t>
                                </m:r>
                              </m:e>
                              <m:sub>
                                <m:r>
                                  <a:rPr lang="en-US" altLang="zh-CN">
                                    <a:latin typeface="Cambria Math" panose="02040503050406030204" pitchFamily="18" charset="0"/>
                                  </a:rPr>
                                  <m:t>0</m:t>
                                </m:r>
                              </m:sub>
                            </m:sSub>
                          </m:e>
                        </m:d>
                      </m:e>
                    </m:nary>
                  </m:oMath>
                </a14:m>
                <a:endParaRPr lang="en-US" altLang="zh-CN" b="0" dirty="0"/>
              </a:p>
            </p:txBody>
          </p:sp>
        </mc:Choice>
        <mc:Fallback xmlns="">
          <p:sp>
            <p:nvSpPr>
              <p:cNvPr id="13" name="文本框 3">
                <a:extLst>
                  <a:ext uri="{FF2B5EF4-FFF2-40B4-BE49-F238E27FC236}">
                    <a16:creationId xmlns:a16="http://schemas.microsoft.com/office/drawing/2014/main" id="{F690028B-94B9-83C2-A354-C7E3691EAE24}"/>
                  </a:ext>
                </a:extLst>
              </p:cNvPr>
              <p:cNvSpPr txBox="1">
                <a:spLocks noRot="1" noChangeAspect="1" noMove="1" noResize="1" noEditPoints="1" noAdjustHandles="1" noChangeArrowheads="1" noChangeShapeType="1" noTextEdit="1"/>
              </p:cNvSpPr>
              <p:nvPr/>
            </p:nvSpPr>
            <p:spPr>
              <a:xfrm>
                <a:off x="1401900" y="5087625"/>
                <a:ext cx="10325609" cy="647100"/>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C4553D8-BD72-1EE9-DAAB-37AE82C1A4FB}"/>
              </a:ext>
            </a:extLst>
          </p:cNvPr>
          <p:cNvSpPr txBox="1"/>
          <p:nvPr/>
        </p:nvSpPr>
        <p:spPr>
          <a:xfrm>
            <a:off x="428421" y="1590825"/>
            <a:ext cx="10744404" cy="523220"/>
          </a:xfrm>
          <a:prstGeom prst="rect">
            <a:avLst/>
          </a:prstGeom>
          <a:noFill/>
        </p:spPr>
        <p:txBody>
          <a:bodyPr wrap="square" rtlCol="0">
            <a:spAutoFit/>
          </a:bodyPr>
          <a:lstStyle/>
          <a:p>
            <a:r>
              <a:rPr lang="en-CA" sz="2800" dirty="0">
                <a:solidFill>
                  <a:schemeClr val="accent1">
                    <a:lumMod val="60000"/>
                    <a:lumOff val="40000"/>
                  </a:schemeClr>
                </a:solidFill>
              </a:rPr>
              <a:t>Real</a:t>
            </a:r>
            <a:r>
              <a:rPr lang="en-CA" sz="2800" dirty="0">
                <a:solidFill>
                  <a:schemeClr val="bg1"/>
                </a:solidFill>
              </a:rPr>
              <a:t>-component editing </a:t>
            </a:r>
            <a:r>
              <a:rPr lang="en-CA" sz="2800" dirty="0">
                <a:solidFill>
                  <a:schemeClr val="bg1">
                    <a:lumMod val="65000"/>
                  </a:schemeClr>
                </a:solidFill>
              </a:rPr>
              <a:t>with multipliers 0.5, 1.0 and 1.5:</a:t>
            </a:r>
            <a:endParaRPr lang="en-US" sz="2800" dirty="0">
              <a:solidFill>
                <a:schemeClr val="bg1">
                  <a:lumMod val="65000"/>
                </a:schemeClr>
              </a:solidFill>
            </a:endParaRPr>
          </a:p>
        </p:txBody>
      </p:sp>
      <p:pic>
        <p:nvPicPr>
          <p:cNvPr id="4" name="vorticity_real">
            <a:hlinkClick r:id="" action="ppaction://media"/>
            <a:extLst>
              <a:ext uri="{FF2B5EF4-FFF2-40B4-BE49-F238E27FC236}">
                <a16:creationId xmlns:a16="http://schemas.microsoft.com/office/drawing/2014/main" id="{32A320D5-D856-C379-BEC8-B1A5AE318EB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5200" y="2700000"/>
            <a:ext cx="10906931" cy="1800000"/>
          </a:xfrm>
          <a:prstGeom prst="rect">
            <a:avLst/>
          </a:prstGeom>
        </p:spPr>
      </p:pic>
      <p:sp>
        <p:nvSpPr>
          <p:cNvPr id="3" name="TextBox 2">
            <a:extLst>
              <a:ext uri="{FF2B5EF4-FFF2-40B4-BE49-F238E27FC236}">
                <a16:creationId xmlns:a16="http://schemas.microsoft.com/office/drawing/2014/main" id="{48F2F6DB-696A-E881-9864-953EC967887B}"/>
              </a:ext>
            </a:extLst>
          </p:cNvPr>
          <p:cNvSpPr txBox="1"/>
          <p:nvPr/>
        </p:nvSpPr>
        <p:spPr>
          <a:xfrm>
            <a:off x="1986116" y="4609564"/>
            <a:ext cx="796413" cy="369332"/>
          </a:xfrm>
          <a:prstGeom prst="rect">
            <a:avLst/>
          </a:prstGeom>
          <a:noFill/>
        </p:spPr>
        <p:txBody>
          <a:bodyPr wrap="square" rtlCol="0">
            <a:spAutoFit/>
          </a:bodyPr>
          <a:lstStyle/>
          <a:p>
            <a:pPr algn="ctr"/>
            <a:r>
              <a:rPr lang="en-CA" dirty="0">
                <a:solidFill>
                  <a:schemeClr val="bg1"/>
                </a:solidFill>
                <a:latin typeface="+mj-lt"/>
              </a:rPr>
              <a:t>x0.5</a:t>
            </a:r>
            <a:endParaRPr lang="en-US" dirty="0">
              <a:solidFill>
                <a:schemeClr val="bg1"/>
              </a:solidFill>
              <a:latin typeface="+mj-lt"/>
            </a:endParaRPr>
          </a:p>
        </p:txBody>
      </p:sp>
      <p:sp>
        <p:nvSpPr>
          <p:cNvPr id="5" name="TextBox 4">
            <a:extLst>
              <a:ext uri="{FF2B5EF4-FFF2-40B4-BE49-F238E27FC236}">
                <a16:creationId xmlns:a16="http://schemas.microsoft.com/office/drawing/2014/main" id="{6012D385-0178-56F5-2EA9-E79F8DCE3696}"/>
              </a:ext>
            </a:extLst>
          </p:cNvPr>
          <p:cNvSpPr txBox="1"/>
          <p:nvPr/>
        </p:nvSpPr>
        <p:spPr>
          <a:xfrm>
            <a:off x="5719130" y="4609564"/>
            <a:ext cx="796413" cy="369332"/>
          </a:xfrm>
          <a:prstGeom prst="rect">
            <a:avLst/>
          </a:prstGeom>
          <a:noFill/>
        </p:spPr>
        <p:txBody>
          <a:bodyPr wrap="square" rtlCol="0">
            <a:spAutoFit/>
          </a:bodyPr>
          <a:lstStyle/>
          <a:p>
            <a:pPr algn="ctr"/>
            <a:r>
              <a:rPr lang="en-CA" dirty="0">
                <a:solidFill>
                  <a:schemeClr val="bg1"/>
                </a:solidFill>
                <a:latin typeface="+mj-lt"/>
              </a:rPr>
              <a:t>x1.0</a:t>
            </a:r>
            <a:endParaRPr lang="en-US" dirty="0">
              <a:solidFill>
                <a:schemeClr val="bg1"/>
              </a:solidFill>
              <a:latin typeface="+mj-lt"/>
            </a:endParaRPr>
          </a:p>
        </p:txBody>
      </p:sp>
      <p:sp>
        <p:nvSpPr>
          <p:cNvPr id="6" name="TextBox 5">
            <a:extLst>
              <a:ext uri="{FF2B5EF4-FFF2-40B4-BE49-F238E27FC236}">
                <a16:creationId xmlns:a16="http://schemas.microsoft.com/office/drawing/2014/main" id="{C22586AF-E88C-EB7F-D8E0-E960589C72B0}"/>
              </a:ext>
            </a:extLst>
          </p:cNvPr>
          <p:cNvSpPr txBox="1"/>
          <p:nvPr/>
        </p:nvSpPr>
        <p:spPr>
          <a:xfrm>
            <a:off x="9588123" y="4609564"/>
            <a:ext cx="796413" cy="369332"/>
          </a:xfrm>
          <a:prstGeom prst="rect">
            <a:avLst/>
          </a:prstGeom>
          <a:noFill/>
        </p:spPr>
        <p:txBody>
          <a:bodyPr wrap="square" rtlCol="0">
            <a:spAutoFit/>
          </a:bodyPr>
          <a:lstStyle/>
          <a:p>
            <a:pPr algn="ctr"/>
            <a:r>
              <a:rPr lang="en-CA" dirty="0">
                <a:solidFill>
                  <a:schemeClr val="bg1"/>
                </a:solidFill>
                <a:latin typeface="+mj-lt"/>
              </a:rPr>
              <a:t>x1.5</a:t>
            </a:r>
            <a:endParaRPr lang="en-US" dirty="0">
              <a:solidFill>
                <a:schemeClr val="bg1"/>
              </a:solidFill>
              <a:latin typeface="+mj-lt"/>
            </a:endParaRPr>
          </a:p>
        </p:txBody>
      </p:sp>
    </p:spTree>
    <p:extLst>
      <p:ext uri="{BB962C8B-B14F-4D97-AF65-F5344CB8AC3E}">
        <p14:creationId xmlns:p14="http://schemas.microsoft.com/office/powerpoint/2010/main" val="3310691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4488378-22B0-3776-6173-ACD29F22166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D01C5726-6D2A-35BE-E217-0ED6E25DA32F}"/>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Direct Editing Temporal Dynamics</a:t>
            </a:r>
            <a:endParaRPr lang="zh-CN" altLang="en-US" dirty="0">
              <a:latin typeface="Linux Biolinum Capitals" panose="02000503000000000000" pitchFamily="2" charset="0"/>
              <a:cs typeface="Linux Biolinum Capitals" panose="02000503000000000000" pitchFamily="2" charset="0"/>
            </a:endParaRPr>
          </a:p>
        </p:txBody>
      </p:sp>
      <p:sp>
        <p:nvSpPr>
          <p:cNvPr id="14" name="TextBox 13">
            <a:extLst>
              <a:ext uri="{FF2B5EF4-FFF2-40B4-BE49-F238E27FC236}">
                <a16:creationId xmlns:a16="http://schemas.microsoft.com/office/drawing/2014/main" id="{CB95D44D-A306-8E18-7674-D83372A996EB}"/>
              </a:ext>
            </a:extLst>
          </p:cNvPr>
          <p:cNvSpPr txBox="1"/>
          <p:nvPr/>
        </p:nvSpPr>
        <p:spPr>
          <a:xfrm>
            <a:off x="428421" y="1590825"/>
            <a:ext cx="10744404" cy="523220"/>
          </a:xfrm>
          <a:prstGeom prst="rect">
            <a:avLst/>
          </a:prstGeom>
          <a:noFill/>
        </p:spPr>
        <p:txBody>
          <a:bodyPr wrap="square" rtlCol="0">
            <a:spAutoFit/>
          </a:bodyPr>
          <a:lstStyle/>
          <a:p>
            <a:r>
              <a:rPr lang="en-CA" sz="2800" dirty="0">
                <a:solidFill>
                  <a:schemeClr val="accent1">
                    <a:lumMod val="60000"/>
                    <a:lumOff val="40000"/>
                  </a:schemeClr>
                </a:solidFill>
              </a:rPr>
              <a:t>Imaginary</a:t>
            </a:r>
            <a:r>
              <a:rPr lang="en-CA" sz="2800" dirty="0">
                <a:solidFill>
                  <a:schemeClr val="bg1"/>
                </a:solidFill>
              </a:rPr>
              <a:t>-component editing </a:t>
            </a:r>
            <a:r>
              <a:rPr lang="en-CA" sz="2800" dirty="0">
                <a:solidFill>
                  <a:schemeClr val="bg1">
                    <a:lumMod val="65000"/>
                  </a:schemeClr>
                </a:solidFill>
              </a:rPr>
              <a:t>with multipliers 0.5, 1.0 and 1.5:</a:t>
            </a:r>
            <a:endParaRPr lang="en-US" sz="2800" dirty="0">
              <a:solidFill>
                <a:schemeClr val="bg1">
                  <a:lumMod val="65000"/>
                </a:schemeClr>
              </a:solidFill>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5FBD452-D191-172F-C281-5D3D8B00B0D0}"/>
                  </a:ext>
                </a:extLst>
              </p:cNvPr>
              <p:cNvSpPr txBox="1"/>
              <p:nvPr/>
            </p:nvSpPr>
            <p:spPr>
              <a:xfrm>
                <a:off x="1400400" y="5086800"/>
                <a:ext cx="10325609" cy="647100"/>
              </a:xfrm>
              <a:prstGeom prst="rect">
                <a:avLst/>
              </a:prstGeom>
              <a:noFill/>
            </p:spPr>
            <p:txBody>
              <a:bodyPr wrap="square" lIns="0" tIns="0" rIns="0" bIns="0" rtlCol="0">
                <a:spAutoFit/>
              </a:bodyPr>
              <a:lstStyle/>
              <a:p>
                <a:pPr algn="just"/>
                <a14:m>
                  <m:oMath xmlns:m="http://schemas.openxmlformats.org/officeDocument/2006/math">
                    <m:r>
                      <a:rPr lang="en-US" altLang="zh-CN" sz="3200" b="0" i="1" smtClean="0">
                        <a:solidFill>
                          <a:schemeClr val="bg1">
                            <a:lumMod val="65000"/>
                          </a:schemeClr>
                        </a:solidFill>
                        <a:latin typeface="Cambria Math" panose="02040503050406030204" pitchFamily="18" charset="0"/>
                      </a:rPr>
                      <m:t>𝑢</m:t>
                    </m:r>
                    <m:d>
                      <m:dPr>
                        <m:ctrlPr>
                          <a:rPr lang="en-US" altLang="zh-CN" sz="3200" b="0" i="1" smtClean="0">
                            <a:solidFill>
                              <a:schemeClr val="bg1">
                                <a:lumMod val="65000"/>
                              </a:schemeClr>
                            </a:solidFill>
                            <a:latin typeface="Cambria Math" panose="02040503050406030204" pitchFamily="18" charset="0"/>
                          </a:rPr>
                        </m:ctrlPr>
                      </m:dPr>
                      <m:e>
                        <m:sSub>
                          <m:sSubPr>
                            <m:ctrlPr>
                              <a:rPr lang="en-US" altLang="zh-CN" sz="3200" b="0" i="1" smtClean="0">
                                <a:solidFill>
                                  <a:schemeClr val="bg1">
                                    <a:lumMod val="65000"/>
                                  </a:schemeClr>
                                </a:solidFill>
                                <a:latin typeface="Cambria Math" panose="02040503050406030204" pitchFamily="18" charset="0"/>
                              </a:rPr>
                            </m:ctrlPr>
                          </m:sSubPr>
                          <m:e>
                            <m:r>
                              <a:rPr lang="en-US" altLang="zh-CN" sz="3200" b="0" i="1" smtClean="0">
                                <a:solidFill>
                                  <a:schemeClr val="bg1">
                                    <a:lumMod val="65000"/>
                                  </a:schemeClr>
                                </a:solidFill>
                                <a:latin typeface="Cambria Math" panose="02040503050406030204" pitchFamily="18" charset="0"/>
                              </a:rPr>
                              <m:t>𝑡</m:t>
                            </m:r>
                          </m:e>
                          <m:sub>
                            <m:r>
                              <a:rPr lang="en-US" altLang="zh-CN" sz="3200" b="0" i="1" smtClean="0">
                                <a:solidFill>
                                  <a:schemeClr val="bg1">
                                    <a:lumMod val="65000"/>
                                  </a:schemeClr>
                                </a:solidFill>
                                <a:latin typeface="Cambria Math" panose="02040503050406030204" pitchFamily="18" charset="0"/>
                              </a:rPr>
                              <m:t>0</m:t>
                            </m:r>
                          </m:sub>
                        </m:sSub>
                        <m:r>
                          <a:rPr lang="en-US" altLang="zh-CN" sz="3200" b="0" i="1" smtClean="0">
                            <a:solidFill>
                              <a:schemeClr val="bg1">
                                <a:lumMod val="65000"/>
                              </a:schemeClr>
                            </a:solidFill>
                            <a:latin typeface="Cambria Math" panose="02040503050406030204" pitchFamily="18" charset="0"/>
                          </a:rPr>
                          <m:t>+</m:t>
                        </m:r>
                        <m:r>
                          <a:rPr lang="en-US" altLang="zh-CN" sz="3200" b="0" i="1" smtClean="0">
                            <a:solidFill>
                              <a:schemeClr val="bg1">
                                <a:lumMod val="65000"/>
                              </a:schemeClr>
                            </a:solidFill>
                            <a:latin typeface="Cambria Math" panose="02040503050406030204" pitchFamily="18" charset="0"/>
                          </a:rPr>
                          <m:t>𝑘</m:t>
                        </m:r>
                        <m:r>
                          <m:rPr>
                            <m:sty m:val="p"/>
                          </m:rPr>
                          <a:rPr lang="en-US" altLang="zh-CN" sz="3200" b="0" i="1" smtClean="0">
                            <a:solidFill>
                              <a:schemeClr val="bg1">
                                <a:lumMod val="65000"/>
                              </a:schemeClr>
                            </a:solidFill>
                            <a:latin typeface="Cambria Math" panose="02040503050406030204" pitchFamily="18" charset="0"/>
                          </a:rPr>
                          <m:t>Δ</m:t>
                        </m:r>
                        <m:r>
                          <a:rPr lang="en-US" altLang="zh-CN" sz="3200" b="0" i="1" smtClean="0">
                            <a:solidFill>
                              <a:schemeClr val="bg1">
                                <a:lumMod val="65000"/>
                              </a:schemeClr>
                            </a:solidFill>
                            <a:latin typeface="Cambria Math" panose="02040503050406030204" pitchFamily="18" charset="0"/>
                          </a:rPr>
                          <m:t>𝑡</m:t>
                        </m:r>
                      </m:e>
                    </m:d>
                    <m:r>
                      <a:rPr lang="en-US" altLang="zh-CN" sz="3200" b="0" i="1" smtClean="0">
                        <a:solidFill>
                          <a:schemeClr val="bg1">
                            <a:lumMod val="65000"/>
                          </a:schemeClr>
                        </a:solidFill>
                        <a:latin typeface="Cambria Math" panose="02040503050406030204" pitchFamily="18" charset="0"/>
                      </a:rPr>
                      <m:t>=</m:t>
                    </m:r>
                  </m:oMath>
                </a14:m>
                <a:r>
                  <a:rPr lang="en-US" altLang="zh-CN" sz="3200" b="0" dirty="0">
                    <a:solidFill>
                      <a:schemeClr val="bg1">
                        <a:lumMod val="65000"/>
                      </a:schemeClr>
                    </a:solidFill>
                  </a:rPr>
                  <a:t> </a:t>
                </a:r>
                <a14:m>
                  <m:oMath xmlns:m="http://schemas.openxmlformats.org/officeDocument/2006/math">
                    <m:nary>
                      <m:naryPr>
                        <m:chr m:val="∑"/>
                        <m:limLoc m:val="undOvr"/>
                        <m:grow m:val="on"/>
                        <m:ctrlPr>
                          <a:rPr lang="en-US" altLang="zh-CN" sz="3200" i="1">
                            <a:solidFill>
                              <a:schemeClr val="bg1">
                                <a:lumMod val="65000"/>
                              </a:schemeClr>
                            </a:solidFill>
                            <a:latin typeface="Cambria Math" panose="02040503050406030204" pitchFamily="18" charset="0"/>
                          </a:rPr>
                        </m:ctrlPr>
                      </m:naryPr>
                      <m:sub>
                        <m:r>
                          <a:rPr lang="en-US" altLang="zh-CN" sz="3200" i="1">
                            <a:solidFill>
                              <a:schemeClr val="bg1">
                                <a:lumMod val="65000"/>
                              </a:schemeClr>
                            </a:solidFill>
                            <a:latin typeface="Cambria Math" panose="02040503050406030204" pitchFamily="18" charset="0"/>
                          </a:rPr>
                          <m:t>𝑖</m:t>
                        </m:r>
                        <m:r>
                          <a:rPr lang="en-US" altLang="zh-CN" sz="3200">
                            <a:solidFill>
                              <a:schemeClr val="bg1">
                                <a:lumMod val="65000"/>
                              </a:schemeClr>
                            </a:solidFill>
                            <a:latin typeface="Cambria Math" panose="02040503050406030204" pitchFamily="18" charset="0"/>
                          </a:rPr>
                          <m:t>=1</m:t>
                        </m:r>
                      </m:sub>
                      <m:sup>
                        <m:r>
                          <a:rPr lang="en-US" altLang="zh-CN" sz="3200" i="1" smtClean="0">
                            <a:solidFill>
                              <a:schemeClr val="bg1">
                                <a:lumMod val="65000"/>
                              </a:schemeClr>
                            </a:solidFill>
                            <a:latin typeface="Cambria Math" panose="02040503050406030204" pitchFamily="18" charset="0"/>
                          </a:rPr>
                          <m:t>𝑛</m:t>
                        </m:r>
                      </m:sup>
                      <m:e>
                        <m:sSub>
                          <m:sSubPr>
                            <m:ctrlPr>
                              <a:rPr lang="en-US" altLang="zh-CN" sz="3200" i="1" smtClean="0">
                                <a:solidFill>
                                  <a:schemeClr val="bg1">
                                    <a:lumMod val="65000"/>
                                  </a:schemeClr>
                                </a:solidFill>
                                <a:latin typeface="Cambria Math" panose="02040503050406030204" pitchFamily="18" charset="0"/>
                              </a:rPr>
                            </m:ctrlPr>
                          </m:sSubPr>
                          <m:e>
                            <m:r>
                              <a:rPr lang="en-US" altLang="zh-CN" sz="3200" i="1">
                                <a:solidFill>
                                  <a:schemeClr val="bg1">
                                    <a:lumMod val="65000"/>
                                  </a:schemeClr>
                                </a:solidFill>
                                <a:latin typeface="Cambria Math" panose="02040503050406030204" pitchFamily="18" charset="0"/>
                              </a:rPr>
                              <m:t>𝑤</m:t>
                            </m:r>
                          </m:e>
                          <m:sub>
                            <m:r>
                              <a:rPr lang="en-US" altLang="zh-CN" sz="3200" i="1">
                                <a:solidFill>
                                  <a:schemeClr val="bg1">
                                    <a:lumMod val="65000"/>
                                  </a:schemeClr>
                                </a:solidFill>
                                <a:latin typeface="Cambria Math" panose="02040503050406030204" pitchFamily="18" charset="0"/>
                              </a:rPr>
                              <m:t>𝑖</m:t>
                            </m:r>
                          </m:sub>
                        </m:sSub>
                        <m:sSub>
                          <m:sSubPr>
                            <m:ctrlPr>
                              <a:rPr lang="en-US" altLang="zh-CN" sz="3200" i="1" smtClean="0">
                                <a:solidFill>
                                  <a:schemeClr val="bg1">
                                    <a:lumMod val="65000"/>
                                  </a:schemeClr>
                                </a:solidFill>
                                <a:latin typeface="Cambria Math" panose="02040503050406030204" pitchFamily="18" charset="0"/>
                              </a:rPr>
                            </m:ctrlPr>
                          </m:sSubPr>
                          <m:e>
                            <m:r>
                              <m:rPr>
                                <m:sty m:val="p"/>
                              </m:rPr>
                              <a:rPr lang="en-US" altLang="zh-CN" sz="3200">
                                <a:solidFill>
                                  <a:schemeClr val="bg1">
                                    <a:lumMod val="65000"/>
                                  </a:schemeClr>
                                </a:solidFill>
                                <a:latin typeface="Cambria Math" panose="02040503050406030204" pitchFamily="18" charset="0"/>
                              </a:rPr>
                              <m:t>Φ</m:t>
                            </m:r>
                          </m:e>
                          <m:sub>
                            <m:r>
                              <a:rPr lang="en-US" altLang="zh-CN" sz="3200">
                                <a:solidFill>
                                  <a:schemeClr val="bg1">
                                    <a:lumMod val="65000"/>
                                  </a:schemeClr>
                                </a:solidFill>
                                <a:latin typeface="Cambria Math" panose="02040503050406030204" pitchFamily="18" charset="0"/>
                              </a:rPr>
                              <m:t>𝑖</m:t>
                            </m:r>
                          </m:sub>
                        </m:sSub>
                        <m:sSubSup>
                          <m:sSubSupPr>
                            <m:ctrlPr>
                              <a:rPr lang="en-US" altLang="zh-CN" sz="3200" i="1" smtClean="0">
                                <a:solidFill>
                                  <a:schemeClr val="bg1">
                                    <a:lumMod val="65000"/>
                                  </a:schemeClr>
                                </a:solidFill>
                                <a:latin typeface="Cambria Math" panose="02040503050406030204" pitchFamily="18" charset="0"/>
                              </a:rPr>
                            </m:ctrlPr>
                          </m:sSubSupPr>
                          <m:e>
                            <m:r>
                              <a:rPr lang="en-US" altLang="zh-CN" sz="3200">
                                <a:solidFill>
                                  <a:schemeClr val="bg1">
                                    <a:lumMod val="65000"/>
                                  </a:schemeClr>
                                </a:solidFill>
                                <a:latin typeface="Cambria Math" panose="02040503050406030204" pitchFamily="18" charset="0"/>
                              </a:rPr>
                              <m:t>𝑟</m:t>
                            </m:r>
                          </m:e>
                          <m:sub>
                            <m:r>
                              <a:rPr lang="en-US" altLang="zh-CN" sz="3200">
                                <a:solidFill>
                                  <a:schemeClr val="bg1">
                                    <a:lumMod val="65000"/>
                                  </a:schemeClr>
                                </a:solidFill>
                                <a:latin typeface="Cambria Math" panose="02040503050406030204" pitchFamily="18" charset="0"/>
                              </a:rPr>
                              <m:t>𝑖</m:t>
                            </m:r>
                          </m:sub>
                          <m:sup>
                            <m:r>
                              <a:rPr lang="en-US" altLang="zh-CN" sz="3200">
                                <a:solidFill>
                                  <a:schemeClr val="bg1">
                                    <a:lumMod val="65000"/>
                                  </a:schemeClr>
                                </a:solidFill>
                                <a:latin typeface="Cambria Math" panose="02040503050406030204" pitchFamily="18" charset="0"/>
                              </a:rPr>
                              <m:t>𝑘</m:t>
                            </m:r>
                          </m:sup>
                        </m:sSubSup>
                        <m:r>
                          <a:rPr lang="en-US" altLang="zh-CN" sz="3200" i="1">
                            <a:solidFill>
                              <a:schemeClr val="bg1">
                                <a:lumMod val="65000"/>
                              </a:schemeClr>
                            </a:solidFill>
                            <a:latin typeface="Cambria Math" panose="02040503050406030204" pitchFamily="18" charset="0"/>
                          </a:rPr>
                          <m:t>(</m:t>
                        </m:r>
                        <m:func>
                          <m:funcPr>
                            <m:ctrlPr>
                              <a:rPr lang="en-US" altLang="zh-CN" sz="3200" i="1">
                                <a:solidFill>
                                  <a:schemeClr val="bg1">
                                    <a:lumMod val="65000"/>
                                  </a:schemeClr>
                                </a:solidFill>
                                <a:latin typeface="Cambria Math" panose="02040503050406030204" pitchFamily="18" charset="0"/>
                              </a:rPr>
                            </m:ctrlPr>
                          </m:funcPr>
                          <m:fName>
                            <m:r>
                              <m:rPr>
                                <m:sty m:val="p"/>
                              </m:rPr>
                              <a:rPr lang="en-US" altLang="zh-CN" sz="3200">
                                <a:solidFill>
                                  <a:schemeClr val="bg1">
                                    <a:lumMod val="65000"/>
                                  </a:schemeClr>
                                </a:solidFill>
                                <a:latin typeface="Cambria Math" panose="02040503050406030204" pitchFamily="18" charset="0"/>
                              </a:rPr>
                              <m:t>cos</m:t>
                            </m:r>
                          </m:fName>
                          <m:e>
                            <m:d>
                              <m:dPr>
                                <m:ctrlPr>
                                  <a:rPr lang="en-US" altLang="zh-CN" sz="3200" i="1">
                                    <a:solidFill>
                                      <a:schemeClr val="bg1">
                                        <a:lumMod val="65000"/>
                                      </a:schemeClr>
                                    </a:solidFill>
                                    <a:latin typeface="Cambria Math" panose="02040503050406030204" pitchFamily="18" charset="0"/>
                                  </a:rPr>
                                </m:ctrlPr>
                              </m:dPr>
                              <m:e>
                                <m:r>
                                  <a:rPr lang="en-US" altLang="zh-CN" sz="3200" i="1">
                                    <a:solidFill>
                                      <a:schemeClr val="bg1">
                                        <a:lumMod val="65000"/>
                                      </a:schemeClr>
                                    </a:solidFill>
                                    <a:latin typeface="Cambria Math" panose="02040503050406030204" pitchFamily="18" charset="0"/>
                                  </a:rPr>
                                  <m:t>𝑘</m:t>
                                </m:r>
                                <m:sSub>
                                  <m:sSubPr>
                                    <m:ctrlPr>
                                      <a:rPr lang="en-US" altLang="zh-CN" sz="3200" i="1" smtClean="0">
                                        <a:solidFill>
                                          <a:schemeClr val="accent1">
                                            <a:lumMod val="60000"/>
                                            <a:lumOff val="40000"/>
                                          </a:schemeClr>
                                        </a:solidFill>
                                        <a:latin typeface="Cambria Math" panose="02040503050406030204" pitchFamily="18" charset="0"/>
                                      </a:rPr>
                                    </m:ctrlPr>
                                  </m:sSubPr>
                                  <m:e>
                                    <m:r>
                                      <a:rPr lang="en-US" altLang="zh-CN" sz="3200" i="1">
                                        <a:solidFill>
                                          <a:schemeClr val="accent1">
                                            <a:lumMod val="60000"/>
                                            <a:lumOff val="40000"/>
                                          </a:schemeClr>
                                        </a:solidFill>
                                        <a:latin typeface="Cambria Math" panose="02040503050406030204" pitchFamily="18" charset="0"/>
                                      </a:rPr>
                                      <m:t>𝜃</m:t>
                                    </m:r>
                                  </m:e>
                                  <m:sub>
                                    <m:r>
                                      <a:rPr lang="en-US" altLang="zh-CN" sz="3200" i="1">
                                        <a:solidFill>
                                          <a:schemeClr val="accent1">
                                            <a:lumMod val="60000"/>
                                            <a:lumOff val="40000"/>
                                          </a:schemeClr>
                                        </a:solidFill>
                                        <a:latin typeface="Cambria Math" panose="02040503050406030204" pitchFamily="18" charset="0"/>
                                      </a:rPr>
                                      <m:t>𝑖</m:t>
                                    </m:r>
                                  </m:sub>
                                </m:sSub>
                              </m:e>
                            </m:d>
                          </m:e>
                        </m:func>
                        <m:r>
                          <a:rPr lang="en-US" altLang="zh-CN" sz="3200" i="1">
                            <a:solidFill>
                              <a:schemeClr val="bg1">
                                <a:lumMod val="65000"/>
                              </a:schemeClr>
                            </a:solidFill>
                            <a:latin typeface="Cambria Math" panose="02040503050406030204" pitchFamily="18" charset="0"/>
                          </a:rPr>
                          <m:t>+</m:t>
                        </m:r>
                        <m:func>
                          <m:funcPr>
                            <m:ctrlPr>
                              <a:rPr lang="en-US" altLang="zh-CN" sz="3200" i="1">
                                <a:solidFill>
                                  <a:schemeClr val="bg1">
                                    <a:lumMod val="65000"/>
                                  </a:schemeClr>
                                </a:solidFill>
                                <a:latin typeface="Cambria Math" panose="02040503050406030204" pitchFamily="18" charset="0"/>
                              </a:rPr>
                            </m:ctrlPr>
                          </m:funcPr>
                          <m:fName>
                            <m:r>
                              <m:rPr>
                                <m:sty m:val="p"/>
                              </m:rPr>
                              <a:rPr lang="en-US" altLang="zh-CN" sz="3200">
                                <a:solidFill>
                                  <a:schemeClr val="bg1">
                                    <a:lumMod val="65000"/>
                                  </a:schemeClr>
                                </a:solidFill>
                                <a:latin typeface="Cambria Math" panose="02040503050406030204" pitchFamily="18" charset="0"/>
                              </a:rPr>
                              <m:t>sin</m:t>
                            </m:r>
                          </m:fName>
                          <m:e>
                            <m:d>
                              <m:dPr>
                                <m:ctrlPr>
                                  <a:rPr lang="en-US" altLang="zh-CN" sz="3200" i="1">
                                    <a:solidFill>
                                      <a:schemeClr val="bg1">
                                        <a:lumMod val="65000"/>
                                      </a:schemeClr>
                                    </a:solidFill>
                                    <a:latin typeface="Cambria Math" panose="02040503050406030204" pitchFamily="18" charset="0"/>
                                  </a:rPr>
                                </m:ctrlPr>
                              </m:dPr>
                              <m:e>
                                <m:r>
                                  <a:rPr lang="en-US" altLang="zh-CN" sz="3200" i="1">
                                    <a:solidFill>
                                      <a:schemeClr val="bg1">
                                        <a:lumMod val="65000"/>
                                      </a:schemeClr>
                                    </a:solidFill>
                                    <a:latin typeface="Cambria Math" panose="02040503050406030204" pitchFamily="18" charset="0"/>
                                  </a:rPr>
                                  <m:t>𝑘</m:t>
                                </m:r>
                                <m:sSub>
                                  <m:sSubPr>
                                    <m:ctrlPr>
                                      <a:rPr lang="en-US" altLang="zh-CN" sz="3200" i="1" smtClean="0">
                                        <a:solidFill>
                                          <a:schemeClr val="accent1">
                                            <a:lumMod val="60000"/>
                                            <a:lumOff val="40000"/>
                                          </a:schemeClr>
                                        </a:solidFill>
                                        <a:latin typeface="Cambria Math" panose="02040503050406030204" pitchFamily="18" charset="0"/>
                                      </a:rPr>
                                    </m:ctrlPr>
                                  </m:sSubPr>
                                  <m:e>
                                    <m:r>
                                      <a:rPr lang="en-US" altLang="zh-CN" sz="3200" i="1">
                                        <a:solidFill>
                                          <a:schemeClr val="accent1">
                                            <a:lumMod val="60000"/>
                                            <a:lumOff val="40000"/>
                                          </a:schemeClr>
                                        </a:solidFill>
                                        <a:latin typeface="Cambria Math" panose="02040503050406030204" pitchFamily="18" charset="0"/>
                                      </a:rPr>
                                      <m:t>𝜃</m:t>
                                    </m:r>
                                  </m:e>
                                  <m:sub>
                                    <m:r>
                                      <a:rPr lang="en-US" altLang="zh-CN" sz="3200" i="1">
                                        <a:solidFill>
                                          <a:schemeClr val="accent1">
                                            <a:lumMod val="60000"/>
                                            <a:lumOff val="40000"/>
                                          </a:schemeClr>
                                        </a:solidFill>
                                        <a:latin typeface="Cambria Math" panose="02040503050406030204" pitchFamily="18" charset="0"/>
                                      </a:rPr>
                                      <m:t>𝑖</m:t>
                                    </m:r>
                                  </m:sub>
                                </m:sSub>
                              </m:e>
                            </m:d>
                          </m:e>
                        </m:func>
                        <m:sSub>
                          <m:sSubPr>
                            <m:ctrlPr>
                              <a:rPr lang="en-US" altLang="zh-CN" sz="3200" i="1">
                                <a:solidFill>
                                  <a:schemeClr val="bg1">
                                    <a:lumMod val="65000"/>
                                  </a:schemeClr>
                                </a:solidFill>
                                <a:latin typeface="Cambria Math" panose="02040503050406030204" pitchFamily="18" charset="0"/>
                              </a:rPr>
                            </m:ctrlPr>
                          </m:sSubPr>
                          <m:e>
                            <m:r>
                              <a:rPr lang="en-US" altLang="zh-CN" sz="3200" i="1">
                                <a:solidFill>
                                  <a:schemeClr val="bg1">
                                    <a:lumMod val="65000"/>
                                  </a:schemeClr>
                                </a:solidFill>
                                <a:latin typeface="Cambria Math" panose="02040503050406030204" pitchFamily="18" charset="0"/>
                              </a:rPr>
                              <m:t>𝑧</m:t>
                            </m:r>
                          </m:e>
                          <m:sub>
                            <m:r>
                              <a:rPr lang="en-US" altLang="zh-CN" sz="3200" i="1">
                                <a:solidFill>
                                  <a:schemeClr val="bg1">
                                    <a:lumMod val="65000"/>
                                  </a:schemeClr>
                                </a:solidFill>
                                <a:latin typeface="Cambria Math" panose="02040503050406030204" pitchFamily="18" charset="0"/>
                              </a:rPr>
                              <m:t>𝑖</m:t>
                            </m:r>
                          </m:sub>
                        </m:sSub>
                        <m:r>
                          <a:rPr lang="en-US" altLang="zh-CN" sz="3200">
                            <a:solidFill>
                              <a:schemeClr val="bg1">
                                <a:lumMod val="65000"/>
                              </a:schemeClr>
                            </a:solidFill>
                            <a:latin typeface="Cambria Math" panose="02040503050406030204" pitchFamily="18" charset="0"/>
                          </a:rPr>
                          <m:t>(</m:t>
                        </m:r>
                        <m:sSub>
                          <m:sSubPr>
                            <m:ctrlPr>
                              <a:rPr lang="en-US" altLang="zh-CN" sz="3200" i="1">
                                <a:solidFill>
                                  <a:schemeClr val="bg1">
                                    <a:lumMod val="65000"/>
                                  </a:schemeClr>
                                </a:solidFill>
                                <a:latin typeface="Cambria Math" panose="02040503050406030204" pitchFamily="18" charset="0"/>
                              </a:rPr>
                            </m:ctrlPr>
                          </m:sSubPr>
                          <m:e>
                            <m:r>
                              <m:rPr>
                                <m:sty m:val="p"/>
                              </m:rPr>
                              <a:rPr lang="en-US" altLang="zh-CN" sz="3200">
                                <a:solidFill>
                                  <a:schemeClr val="bg1">
                                    <a:lumMod val="65000"/>
                                  </a:schemeClr>
                                </a:solidFill>
                                <a:latin typeface="Cambria Math" panose="02040503050406030204" pitchFamily="18" charset="0"/>
                              </a:rPr>
                              <m:t>t</m:t>
                            </m:r>
                          </m:e>
                          <m:sub>
                            <m:r>
                              <a:rPr lang="en-US" altLang="zh-CN" sz="3200">
                                <a:solidFill>
                                  <a:schemeClr val="bg1">
                                    <a:lumMod val="65000"/>
                                  </a:schemeClr>
                                </a:solidFill>
                                <a:latin typeface="Cambria Math" panose="02040503050406030204" pitchFamily="18" charset="0"/>
                              </a:rPr>
                              <m:t>0</m:t>
                            </m:r>
                          </m:sub>
                        </m:sSub>
                        <m:r>
                          <a:rPr lang="en-US" altLang="zh-CN" sz="3200">
                            <a:solidFill>
                              <a:schemeClr val="bg1">
                                <a:lumMod val="65000"/>
                              </a:schemeClr>
                            </a:solidFill>
                            <a:latin typeface="Cambria Math" panose="02040503050406030204" pitchFamily="18" charset="0"/>
                          </a:rPr>
                          <m:t>)</m:t>
                        </m:r>
                        <m:r>
                          <a:rPr lang="en-US" altLang="zh-CN" sz="3200" i="1" smtClean="0">
                            <a:solidFill>
                              <a:srgbClr val="FF0000"/>
                            </a:solidFill>
                            <a:latin typeface="Cambria Math" panose="02040503050406030204" pitchFamily="18" charset="0"/>
                          </a:rPr>
                          <m:t> </m:t>
                        </m:r>
                      </m:e>
                    </m:nary>
                  </m:oMath>
                </a14:m>
                <a:endParaRPr lang="en-US" altLang="zh-CN" sz="3200" b="0" dirty="0"/>
              </a:p>
            </p:txBody>
          </p:sp>
        </mc:Choice>
        <mc:Fallback xmlns="">
          <p:sp>
            <p:nvSpPr>
              <p:cNvPr id="3" name="文本框 2">
                <a:extLst>
                  <a:ext uri="{FF2B5EF4-FFF2-40B4-BE49-F238E27FC236}">
                    <a16:creationId xmlns:a16="http://schemas.microsoft.com/office/drawing/2014/main" id="{75FBD452-D191-172F-C281-5D3D8B00B0D0}"/>
                  </a:ext>
                </a:extLst>
              </p:cNvPr>
              <p:cNvSpPr txBox="1">
                <a:spLocks noRot="1" noChangeAspect="1" noMove="1" noResize="1" noEditPoints="1" noAdjustHandles="1" noChangeArrowheads="1" noChangeShapeType="1" noTextEdit="1"/>
              </p:cNvSpPr>
              <p:nvPr/>
            </p:nvSpPr>
            <p:spPr>
              <a:xfrm>
                <a:off x="1400400" y="5086800"/>
                <a:ext cx="10325609" cy="647100"/>
              </a:xfrm>
              <a:prstGeom prst="rect">
                <a:avLst/>
              </a:prstGeom>
              <a:blipFill>
                <a:blip r:embed="rId5"/>
                <a:stretch>
                  <a:fillRect/>
                </a:stretch>
              </a:blipFill>
            </p:spPr>
            <p:txBody>
              <a:bodyPr/>
              <a:lstStyle/>
              <a:p>
                <a:r>
                  <a:rPr lang="en-US">
                    <a:noFill/>
                  </a:rPr>
                  <a:t> </a:t>
                </a:r>
              </a:p>
            </p:txBody>
          </p:sp>
        </mc:Fallback>
      </mc:AlternateContent>
      <p:pic>
        <p:nvPicPr>
          <p:cNvPr id="4" name="vorticity_complex">
            <a:hlinkClick r:id="" action="ppaction://media"/>
            <a:extLst>
              <a:ext uri="{FF2B5EF4-FFF2-40B4-BE49-F238E27FC236}">
                <a16:creationId xmlns:a16="http://schemas.microsoft.com/office/drawing/2014/main" id="{24E8903E-905C-AA7D-BF8B-B22A7552DA0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5200" y="2700000"/>
            <a:ext cx="10906931" cy="1800000"/>
          </a:xfrm>
          <a:prstGeom prst="rect">
            <a:avLst/>
          </a:prstGeom>
        </p:spPr>
      </p:pic>
      <p:sp>
        <p:nvSpPr>
          <p:cNvPr id="5" name="TextBox 4">
            <a:extLst>
              <a:ext uri="{FF2B5EF4-FFF2-40B4-BE49-F238E27FC236}">
                <a16:creationId xmlns:a16="http://schemas.microsoft.com/office/drawing/2014/main" id="{C468A05F-A20B-BF2A-84F1-3BEE1C1F42F9}"/>
              </a:ext>
            </a:extLst>
          </p:cNvPr>
          <p:cNvSpPr txBox="1"/>
          <p:nvPr/>
        </p:nvSpPr>
        <p:spPr>
          <a:xfrm>
            <a:off x="1986116" y="4609564"/>
            <a:ext cx="796413" cy="369332"/>
          </a:xfrm>
          <a:prstGeom prst="rect">
            <a:avLst/>
          </a:prstGeom>
          <a:noFill/>
        </p:spPr>
        <p:txBody>
          <a:bodyPr wrap="square" rtlCol="0">
            <a:spAutoFit/>
          </a:bodyPr>
          <a:lstStyle/>
          <a:p>
            <a:pPr algn="ctr"/>
            <a:r>
              <a:rPr lang="en-CA" dirty="0">
                <a:solidFill>
                  <a:schemeClr val="bg1"/>
                </a:solidFill>
                <a:latin typeface="+mj-lt"/>
              </a:rPr>
              <a:t>x0.5</a:t>
            </a:r>
            <a:endParaRPr lang="en-US" dirty="0">
              <a:solidFill>
                <a:schemeClr val="bg1"/>
              </a:solidFill>
              <a:latin typeface="+mj-lt"/>
            </a:endParaRPr>
          </a:p>
        </p:txBody>
      </p:sp>
      <p:sp>
        <p:nvSpPr>
          <p:cNvPr id="6" name="TextBox 5">
            <a:extLst>
              <a:ext uri="{FF2B5EF4-FFF2-40B4-BE49-F238E27FC236}">
                <a16:creationId xmlns:a16="http://schemas.microsoft.com/office/drawing/2014/main" id="{3A0A6F72-430D-0EF3-DB4A-7337AF37ACC8}"/>
              </a:ext>
            </a:extLst>
          </p:cNvPr>
          <p:cNvSpPr txBox="1"/>
          <p:nvPr/>
        </p:nvSpPr>
        <p:spPr>
          <a:xfrm>
            <a:off x="5719130" y="4609564"/>
            <a:ext cx="796413" cy="369332"/>
          </a:xfrm>
          <a:prstGeom prst="rect">
            <a:avLst/>
          </a:prstGeom>
          <a:noFill/>
        </p:spPr>
        <p:txBody>
          <a:bodyPr wrap="square" rtlCol="0">
            <a:spAutoFit/>
          </a:bodyPr>
          <a:lstStyle/>
          <a:p>
            <a:pPr algn="ctr"/>
            <a:r>
              <a:rPr lang="en-CA" dirty="0">
                <a:solidFill>
                  <a:schemeClr val="bg1"/>
                </a:solidFill>
                <a:latin typeface="+mj-lt"/>
              </a:rPr>
              <a:t>x1.0</a:t>
            </a:r>
            <a:endParaRPr lang="en-US" dirty="0">
              <a:solidFill>
                <a:schemeClr val="bg1"/>
              </a:solidFill>
              <a:latin typeface="+mj-lt"/>
            </a:endParaRPr>
          </a:p>
        </p:txBody>
      </p:sp>
      <p:sp>
        <p:nvSpPr>
          <p:cNvPr id="7" name="TextBox 6">
            <a:extLst>
              <a:ext uri="{FF2B5EF4-FFF2-40B4-BE49-F238E27FC236}">
                <a16:creationId xmlns:a16="http://schemas.microsoft.com/office/drawing/2014/main" id="{B9F0AA4A-E805-C215-33A7-9B4E071CB99A}"/>
              </a:ext>
            </a:extLst>
          </p:cNvPr>
          <p:cNvSpPr txBox="1"/>
          <p:nvPr/>
        </p:nvSpPr>
        <p:spPr>
          <a:xfrm>
            <a:off x="9588123" y="4609564"/>
            <a:ext cx="796413" cy="369332"/>
          </a:xfrm>
          <a:prstGeom prst="rect">
            <a:avLst/>
          </a:prstGeom>
          <a:noFill/>
        </p:spPr>
        <p:txBody>
          <a:bodyPr wrap="square" rtlCol="0">
            <a:spAutoFit/>
          </a:bodyPr>
          <a:lstStyle/>
          <a:p>
            <a:pPr algn="ctr"/>
            <a:r>
              <a:rPr lang="en-CA" dirty="0">
                <a:solidFill>
                  <a:schemeClr val="bg1"/>
                </a:solidFill>
                <a:latin typeface="+mj-lt"/>
              </a:rPr>
              <a:t>x1.5</a:t>
            </a:r>
            <a:endParaRPr lang="en-US" dirty="0">
              <a:solidFill>
                <a:schemeClr val="bg1"/>
              </a:solidFill>
              <a:latin typeface="+mj-lt"/>
            </a:endParaRPr>
          </a:p>
        </p:txBody>
      </p:sp>
    </p:spTree>
    <p:extLst>
      <p:ext uri="{BB962C8B-B14F-4D97-AF65-F5344CB8AC3E}">
        <p14:creationId xmlns:p14="http://schemas.microsoft.com/office/powerpoint/2010/main" val="25307274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96DC-2AC8-3B90-4E7A-6E2F119E0FBD}"/>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B1B4F5FF-D939-0136-089B-4D65F711471B}"/>
              </a:ext>
            </a:extLst>
          </p:cNvPr>
          <p:cNvGrpSpPr/>
          <p:nvPr/>
        </p:nvGrpSpPr>
        <p:grpSpPr>
          <a:xfrm>
            <a:off x="2057982" y="2392255"/>
            <a:ext cx="2415540" cy="2601945"/>
            <a:chOff x="2664014" y="2683018"/>
            <a:chExt cx="2415540" cy="2601945"/>
          </a:xfrm>
        </p:grpSpPr>
        <p:pic>
          <p:nvPicPr>
            <p:cNvPr id="5" name="density">
              <a:hlinkClick r:id="" action="ppaction://media"/>
              <a:extLst>
                <a:ext uri="{FF2B5EF4-FFF2-40B4-BE49-F238E27FC236}">
                  <a16:creationId xmlns:a16="http://schemas.microsoft.com/office/drawing/2014/main" id="{B20994BF-4096-8912-443F-864938458C89}"/>
                </a:ext>
              </a:extLst>
            </p:cNvPr>
            <p:cNvPicPr>
              <a:picLocks noChangeAspect="1"/>
            </p:cNvPicPr>
            <p:nvPr>
              <a:videoFile r:link="rId7"/>
              <p:extLst>
                <p:ext uri="{DAA4B4D4-6D71-4841-9C94-3DE7FCFB9230}">
                  <p14:media xmlns:p14="http://schemas.microsoft.com/office/powerpoint/2010/main" r:embed="rId6"/>
                </p:ext>
              </p:extLst>
            </p:nvPr>
          </p:nvPicPr>
          <p:blipFill>
            <a:blip r:embed="rId10"/>
            <a:stretch>
              <a:fillRect/>
            </a:stretch>
          </p:blipFill>
          <p:spPr>
            <a:xfrm>
              <a:off x="2938701" y="2683018"/>
              <a:ext cx="1866165" cy="1866165"/>
            </a:xfrm>
            <a:prstGeom prst="rect">
              <a:avLst/>
            </a:prstGeom>
            <a:ln w="38100">
              <a:solidFill>
                <a:schemeClr val="bg1"/>
              </a:solidFill>
            </a:ln>
          </p:spPr>
        </p:pic>
        <p:sp>
          <p:nvSpPr>
            <p:cNvPr id="26" name="TextBox 25">
              <a:extLst>
                <a:ext uri="{FF2B5EF4-FFF2-40B4-BE49-F238E27FC236}">
                  <a16:creationId xmlns:a16="http://schemas.microsoft.com/office/drawing/2014/main" id="{05BF60B4-A546-6FC0-9FD5-93B1A9D2FD8A}"/>
                </a:ext>
              </a:extLst>
            </p:cNvPr>
            <p:cNvSpPr txBox="1"/>
            <p:nvPr/>
          </p:nvSpPr>
          <p:spPr>
            <a:xfrm>
              <a:off x="2664014" y="4638632"/>
              <a:ext cx="2415540" cy="646331"/>
            </a:xfrm>
            <a:prstGeom prst="rect">
              <a:avLst/>
            </a:prstGeom>
            <a:noFill/>
          </p:spPr>
          <p:txBody>
            <a:bodyPr wrap="square" rtlCol="0">
              <a:spAutoFit/>
            </a:bodyPr>
            <a:lstStyle/>
            <a:p>
              <a:pPr algn="ctr"/>
              <a:r>
                <a:rPr lang="en-CA" dirty="0">
                  <a:solidFill>
                    <a:schemeClr val="bg1"/>
                  </a:solidFill>
                </a:rPr>
                <a:t>High-resolution</a:t>
              </a:r>
            </a:p>
            <a:p>
              <a:pPr algn="ctr"/>
              <a:r>
                <a:rPr lang="en-CA" b="1" dirty="0">
                  <a:solidFill>
                    <a:schemeClr val="bg1"/>
                  </a:solidFill>
                </a:rPr>
                <a:t>Training</a:t>
              </a:r>
              <a:r>
                <a:rPr lang="en-CA" dirty="0">
                  <a:solidFill>
                    <a:schemeClr val="bg1"/>
                  </a:solidFill>
                </a:rPr>
                <a:t> Dynamics</a:t>
              </a:r>
              <a:endParaRPr lang="en-US" dirty="0">
                <a:solidFill>
                  <a:schemeClr val="bg1"/>
                </a:solidFill>
              </a:endParaRPr>
            </a:p>
          </p:txBody>
        </p:sp>
      </p:grpSp>
      <p:sp>
        <p:nvSpPr>
          <p:cNvPr id="37" name="Freeform: Shape 36">
            <a:extLst>
              <a:ext uri="{FF2B5EF4-FFF2-40B4-BE49-F238E27FC236}">
                <a16:creationId xmlns:a16="http://schemas.microsoft.com/office/drawing/2014/main" id="{BC459D4A-8C73-5C5A-E8FD-279D5134B0D6}"/>
              </a:ext>
            </a:extLst>
          </p:cNvPr>
          <p:cNvSpPr/>
          <p:nvPr/>
        </p:nvSpPr>
        <p:spPr>
          <a:xfrm>
            <a:off x="3575050" y="2311400"/>
            <a:ext cx="4083050" cy="2654300"/>
          </a:xfrm>
          <a:custGeom>
            <a:avLst/>
            <a:gdLst>
              <a:gd name="connsiteX0" fmla="*/ 0 w 4083050"/>
              <a:gd name="connsiteY0" fmla="*/ 2019300 h 2654300"/>
              <a:gd name="connsiteX1" fmla="*/ 6350 w 4083050"/>
              <a:gd name="connsiteY1" fmla="*/ 2654300 h 2654300"/>
              <a:gd name="connsiteX2" fmla="*/ 4076700 w 4083050"/>
              <a:gd name="connsiteY2" fmla="*/ 2413000 h 2654300"/>
              <a:gd name="connsiteX3" fmla="*/ 4083050 w 4083050"/>
              <a:gd name="connsiteY3" fmla="*/ 0 h 2654300"/>
              <a:gd name="connsiteX4" fmla="*/ 0 w 4083050"/>
              <a:gd name="connsiteY4" fmla="*/ 2019300 h 265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3050" h="2654300">
                <a:moveTo>
                  <a:pt x="0" y="2019300"/>
                </a:moveTo>
                <a:cubicBezTo>
                  <a:pt x="2117" y="2230967"/>
                  <a:pt x="4233" y="2442633"/>
                  <a:pt x="6350" y="2654300"/>
                </a:cubicBezTo>
                <a:lnTo>
                  <a:pt x="4076700" y="2413000"/>
                </a:lnTo>
                <a:cubicBezTo>
                  <a:pt x="4078817" y="1608667"/>
                  <a:pt x="4080933" y="804333"/>
                  <a:pt x="4083050" y="0"/>
                </a:cubicBezTo>
                <a:lnTo>
                  <a:pt x="0" y="2019300"/>
                </a:lnTo>
                <a:close/>
              </a:path>
            </a:pathLst>
          </a:custGeom>
          <a:solidFill>
            <a:schemeClr val="accent6">
              <a:lumMod val="60000"/>
              <a:lumOff val="40000"/>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1E0781D-008A-8F40-80ED-5B83CA9E5ACC}"/>
              </a:ext>
            </a:extLst>
          </p:cNvPr>
          <p:cNvSpPr/>
          <p:nvPr/>
        </p:nvSpPr>
        <p:spPr>
          <a:xfrm>
            <a:off x="3949700" y="2159000"/>
            <a:ext cx="3714750" cy="2578100"/>
          </a:xfrm>
          <a:custGeom>
            <a:avLst/>
            <a:gdLst>
              <a:gd name="connsiteX0" fmla="*/ 0 w 3714750"/>
              <a:gd name="connsiteY0" fmla="*/ 0 h 2578100"/>
              <a:gd name="connsiteX1" fmla="*/ 3695700 w 3714750"/>
              <a:gd name="connsiteY1" fmla="*/ 165100 h 2578100"/>
              <a:gd name="connsiteX2" fmla="*/ 3714750 w 3714750"/>
              <a:gd name="connsiteY2" fmla="*/ 2578100 h 2578100"/>
              <a:gd name="connsiteX3" fmla="*/ 6350 w 3714750"/>
              <a:gd name="connsiteY3" fmla="*/ 1409700 h 2578100"/>
              <a:gd name="connsiteX4" fmla="*/ 0 w 3714750"/>
              <a:gd name="connsiteY4" fmla="*/ 0 h 257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0" h="2578100">
                <a:moveTo>
                  <a:pt x="0" y="0"/>
                </a:moveTo>
                <a:lnTo>
                  <a:pt x="3695700" y="165100"/>
                </a:lnTo>
                <a:lnTo>
                  <a:pt x="3714750" y="2578100"/>
                </a:lnTo>
                <a:lnTo>
                  <a:pt x="6350" y="1409700"/>
                </a:lnTo>
                <a:cubicBezTo>
                  <a:pt x="4233" y="939800"/>
                  <a:pt x="2117" y="469900"/>
                  <a:pt x="0" y="0"/>
                </a:cubicBezTo>
                <a:close/>
              </a:path>
            </a:pathLst>
          </a:custGeom>
          <a:solidFill>
            <a:schemeClr val="accent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D107574B-AA06-E750-1E3D-7B3F354AB1A6}"/>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a:t>
            </a:r>
            <a:r>
              <a:rPr lang="en-US" altLang="zh-CN" dirty="0" err="1">
                <a:latin typeface="Linux Biolinum Capitals" panose="02000503000000000000" pitchFamily="2" charset="0"/>
                <a:ea typeface="Linux Biolinum Capitals" panose="02000503000000000000" pitchFamily="2" charset="0"/>
                <a:cs typeface="Linux Biolinum Capitals" panose="02000503000000000000" pitchFamily="2" charset="0"/>
              </a:rPr>
              <a:t>Upsampling</a:t>
            </a:r>
            <a:endParaRPr lang="zh-CN" altLang="en-US" dirty="0">
              <a:latin typeface="Linux Biolinum Capitals" panose="02000503000000000000" pitchFamily="2" charset="0"/>
              <a:cs typeface="Linux Biolinum Capitals" panose="02000503000000000000" pitchFamily="2" charset="0"/>
            </a:endParaRPr>
          </a:p>
        </p:txBody>
      </p:sp>
      <p:cxnSp>
        <p:nvCxnSpPr>
          <p:cNvPr id="12" name="Straight Connector 11">
            <a:extLst>
              <a:ext uri="{FF2B5EF4-FFF2-40B4-BE49-F238E27FC236}">
                <a16:creationId xmlns:a16="http://schemas.microsoft.com/office/drawing/2014/main" id="{DB0EDA78-17F3-D1BD-263D-7E16FBA35A05}"/>
              </a:ext>
            </a:extLst>
          </p:cNvPr>
          <p:cNvCxnSpPr>
            <a:cxnSpLocks/>
          </p:cNvCxnSpPr>
          <p:nvPr/>
        </p:nvCxnSpPr>
        <p:spPr>
          <a:xfrm flipV="1">
            <a:off x="3571387" y="2326508"/>
            <a:ext cx="4069074" cy="2015847"/>
          </a:xfrm>
          <a:prstGeom prst="line">
            <a:avLst/>
          </a:prstGeom>
          <a:ln w="12700" cap="rnd">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6C09A29-C99A-388F-7E9F-3368D457AD5C}"/>
              </a:ext>
            </a:extLst>
          </p:cNvPr>
          <p:cNvCxnSpPr>
            <a:cxnSpLocks/>
          </p:cNvCxnSpPr>
          <p:nvPr/>
        </p:nvCxnSpPr>
        <p:spPr>
          <a:xfrm flipV="1">
            <a:off x="3571387" y="4729189"/>
            <a:ext cx="4069074" cy="222766"/>
          </a:xfrm>
          <a:prstGeom prst="line">
            <a:avLst/>
          </a:prstGeom>
          <a:ln w="12700" cap="rnd">
            <a:solidFill>
              <a:schemeClr val="bg1"/>
            </a:solidFill>
            <a:prstDash val="dash"/>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C6203044-2553-1CC9-4018-75602CA3A8EB}"/>
              </a:ext>
            </a:extLst>
          </p:cNvPr>
          <p:cNvGrpSpPr/>
          <p:nvPr/>
        </p:nvGrpSpPr>
        <p:grpSpPr>
          <a:xfrm>
            <a:off x="2404555" y="2186372"/>
            <a:ext cx="1724064" cy="1851183"/>
            <a:chOff x="3038026" y="2527903"/>
            <a:chExt cx="1724064" cy="1851183"/>
          </a:xfrm>
        </p:grpSpPr>
        <p:pic>
          <p:nvPicPr>
            <p:cNvPr id="23" name="Picture 22" descr="A blue circle with a letter s in it&#10;&#10;AI-generated content may be incorrect.">
              <a:extLst>
                <a:ext uri="{FF2B5EF4-FFF2-40B4-BE49-F238E27FC236}">
                  <a16:creationId xmlns:a16="http://schemas.microsoft.com/office/drawing/2014/main" id="{E96F73F4-35CF-9071-2CB9-A92FD02172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20091" y="2527903"/>
              <a:ext cx="1358264" cy="1358264"/>
            </a:xfrm>
            <a:prstGeom prst="rect">
              <a:avLst/>
            </a:prstGeom>
            <a:ln w="38100">
              <a:solidFill>
                <a:schemeClr val="bg1"/>
              </a:solidFill>
            </a:ln>
          </p:spPr>
        </p:pic>
        <p:sp>
          <p:nvSpPr>
            <p:cNvPr id="24" name="TextBox 23">
              <a:extLst>
                <a:ext uri="{FF2B5EF4-FFF2-40B4-BE49-F238E27FC236}">
                  <a16:creationId xmlns:a16="http://schemas.microsoft.com/office/drawing/2014/main" id="{EA998FE9-DDD2-32F5-7FC4-2D788E338477}"/>
                </a:ext>
              </a:extLst>
            </p:cNvPr>
            <p:cNvSpPr txBox="1"/>
            <p:nvPr/>
          </p:nvSpPr>
          <p:spPr>
            <a:xfrm>
              <a:off x="3038026" y="3917421"/>
              <a:ext cx="1724064" cy="461665"/>
            </a:xfrm>
            <a:prstGeom prst="rect">
              <a:avLst/>
            </a:prstGeom>
            <a:noFill/>
          </p:spPr>
          <p:txBody>
            <a:bodyPr wrap="square" rtlCol="0">
              <a:spAutoFit/>
            </a:bodyPr>
            <a:lstStyle/>
            <a:p>
              <a:pPr algn="ctr"/>
              <a:r>
                <a:rPr lang="en-CA" sz="1200" dirty="0">
                  <a:solidFill>
                    <a:schemeClr val="bg1"/>
                  </a:solidFill>
                </a:rPr>
                <a:t>High-resolution </a:t>
              </a:r>
              <a:r>
                <a:rPr lang="en-CA" sz="1200" i="1" dirty="0">
                  <a:solidFill>
                    <a:schemeClr val="accent1">
                      <a:lumMod val="60000"/>
                      <a:lumOff val="40000"/>
                    </a:schemeClr>
                  </a:solidFill>
                </a:rPr>
                <a:t>Static</a:t>
              </a:r>
            </a:p>
            <a:p>
              <a:pPr algn="ctr"/>
              <a:r>
                <a:rPr lang="en-CA" sz="1200" b="1" dirty="0">
                  <a:solidFill>
                    <a:schemeClr val="bg1"/>
                  </a:solidFill>
                </a:rPr>
                <a:t>Input </a:t>
              </a:r>
              <a:r>
                <a:rPr lang="en-CA" sz="1200" dirty="0">
                  <a:solidFill>
                    <a:schemeClr val="bg1"/>
                  </a:solidFill>
                </a:rPr>
                <a:t>Initial Condition</a:t>
              </a:r>
              <a:endParaRPr lang="en-US" sz="1200" dirty="0">
                <a:solidFill>
                  <a:schemeClr val="bg1"/>
                </a:solidFill>
              </a:endParaRPr>
            </a:p>
          </p:txBody>
        </p:sp>
      </p:grpSp>
      <mc:AlternateContent xmlns:mc="http://schemas.openxmlformats.org/markup-compatibility/2006" xmlns:a14="http://schemas.microsoft.com/office/drawing/2010/main">
        <mc:Choice Requires="a14">
          <p:sp>
            <p:nvSpPr>
              <p:cNvPr id="7" name="文本框 4">
                <a:extLst>
                  <a:ext uri="{FF2B5EF4-FFF2-40B4-BE49-F238E27FC236}">
                    <a16:creationId xmlns:a16="http://schemas.microsoft.com/office/drawing/2014/main" id="{EEC71662-C8B1-4BC1-C1F2-E4770F69AA75}"/>
                  </a:ext>
                </a:extLst>
              </p:cNvPr>
              <p:cNvSpPr txBox="1"/>
              <p:nvPr/>
            </p:nvSpPr>
            <p:spPr>
              <a:xfrm>
                <a:off x="4723134" y="3285504"/>
                <a:ext cx="2393027" cy="567912"/>
              </a:xfrm>
              <a:prstGeom prst="rect">
                <a:avLst/>
              </a:prstGeom>
              <a:solidFill>
                <a:schemeClr val="bg1">
                  <a:alpha val="80000"/>
                </a:schemeClr>
              </a:solidFill>
              <a:ln w="38100">
                <a:solidFill>
                  <a:schemeClr val="tx2">
                    <a:lumMod val="50000"/>
                    <a:lumOff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3600" i="1" smtClean="0">
                              <a:solidFill>
                                <a:schemeClr val="tx1"/>
                              </a:solidFill>
                              <a:latin typeface="Cambria Math" panose="02040503050406030204" pitchFamily="18" charset="0"/>
                              <a:ea typeface="Cambria Math" panose="02040503050406030204" pitchFamily="18" charset="0"/>
                            </a:rPr>
                          </m:ctrlPr>
                        </m:accPr>
                        <m:e>
                          <m:r>
                            <a:rPr lang="en-US" altLang="zh-CN" sz="3600" i="1">
                              <a:solidFill>
                                <a:schemeClr val="tx1"/>
                              </a:solidFill>
                              <a:latin typeface="Cambria Math" panose="02040503050406030204" pitchFamily="18" charset="0"/>
                              <a:ea typeface="Cambria Math" panose="02040503050406030204" pitchFamily="18" charset="0"/>
                            </a:rPr>
                            <m:t>𝐾</m:t>
                          </m:r>
                        </m:e>
                      </m:acc>
                      <m:r>
                        <a:rPr lang="en-US" altLang="zh-CN" sz="3600" b="1" i="1" smtClean="0">
                          <a:solidFill>
                            <a:schemeClr val="tx1"/>
                          </a:solidFill>
                          <a:latin typeface="Cambria Math" panose="02040503050406030204" pitchFamily="18" charset="0"/>
                          <a:ea typeface="Cambria Math" panose="02040503050406030204" pitchFamily="18" charset="0"/>
                        </a:rPr>
                        <m:t>=</m:t>
                      </m:r>
                      <m:sSup>
                        <m:sSupPr>
                          <m:ctrlPr>
                            <a:rPr lang="en-CA" altLang="zh-CN" sz="3600" i="1" smtClean="0">
                              <a:solidFill>
                                <a:schemeClr val="tx1"/>
                              </a:solidFill>
                              <a:latin typeface="Cambria Math" panose="02040503050406030204" pitchFamily="18" charset="0"/>
                              <a:ea typeface="Cambria Math" panose="02040503050406030204" pitchFamily="18" charset="0"/>
                            </a:rPr>
                          </m:ctrlPr>
                        </m:sSupPr>
                        <m:e>
                          <m:r>
                            <m:rPr>
                              <m:sty m:val="p"/>
                            </m:rPr>
                            <a:rPr lang="en-CA" altLang="zh-CN" sz="3600" b="0" i="0" smtClean="0">
                              <a:solidFill>
                                <a:schemeClr val="tx1"/>
                              </a:solidFill>
                              <a:latin typeface="Cambria Math" panose="02040503050406030204" pitchFamily="18" charset="0"/>
                              <a:ea typeface="Cambria Math" panose="02040503050406030204" pitchFamily="18" charset="0"/>
                            </a:rPr>
                            <m:t>Φ</m:t>
                          </m:r>
                        </m:e>
                        <m:sup>
                          <m:r>
                            <m:rPr>
                              <m:sty m:val="p"/>
                            </m:rPr>
                            <a:rPr lang="en-CA" altLang="zh-CN" sz="3600" b="0" i="0" smtClean="0">
                              <a:solidFill>
                                <a:schemeClr val="tx1"/>
                              </a:solidFill>
                              <a:latin typeface="Cambria Math" panose="02040503050406030204" pitchFamily="18" charset="0"/>
                              <a:ea typeface="Cambria Math" panose="02040503050406030204" pitchFamily="18" charset="0"/>
                            </a:rPr>
                            <m:t>T</m:t>
                          </m:r>
                        </m:sup>
                      </m:sSup>
                      <m:r>
                        <m:rPr>
                          <m:sty m:val="p"/>
                        </m:rPr>
                        <a:rPr lang="en-CA" altLang="zh-CN" sz="3600" b="0" i="0" smtClean="0">
                          <a:solidFill>
                            <a:schemeClr val="tx1"/>
                          </a:solidFill>
                          <a:latin typeface="Cambria Math" panose="02040503050406030204" pitchFamily="18" charset="0"/>
                          <a:ea typeface="Cambria Math" panose="02040503050406030204" pitchFamily="18" charset="0"/>
                        </a:rPr>
                        <m:t>ΛΦ</m:t>
                      </m:r>
                    </m:oMath>
                  </m:oMathPara>
                </a14:m>
                <a:endParaRPr lang="en-US" altLang="zh-CN" sz="3600" dirty="0">
                  <a:solidFill>
                    <a:schemeClr val="tx1"/>
                  </a:solidFill>
                </a:endParaRPr>
              </a:p>
            </p:txBody>
          </p:sp>
        </mc:Choice>
        <mc:Fallback xmlns="">
          <p:sp>
            <p:nvSpPr>
              <p:cNvPr id="7" name="文本框 4">
                <a:extLst>
                  <a:ext uri="{FF2B5EF4-FFF2-40B4-BE49-F238E27FC236}">
                    <a16:creationId xmlns:a16="http://schemas.microsoft.com/office/drawing/2014/main" id="{EEC71662-C8B1-4BC1-C1F2-E4770F69AA75}"/>
                  </a:ext>
                </a:extLst>
              </p:cNvPr>
              <p:cNvSpPr txBox="1">
                <a:spLocks noRot="1" noChangeAspect="1" noMove="1" noResize="1" noEditPoints="1" noAdjustHandles="1" noChangeArrowheads="1" noChangeShapeType="1" noTextEdit="1"/>
              </p:cNvSpPr>
              <p:nvPr/>
            </p:nvSpPr>
            <p:spPr>
              <a:xfrm>
                <a:off x="4723134" y="3285504"/>
                <a:ext cx="2393027" cy="567912"/>
              </a:xfrm>
              <a:prstGeom prst="rect">
                <a:avLst/>
              </a:prstGeom>
              <a:blipFill>
                <a:blip r:embed="rId12"/>
                <a:stretch>
                  <a:fillRect/>
                </a:stretch>
              </a:blipFill>
              <a:ln w="38100">
                <a:solidFill>
                  <a:schemeClr val="tx2">
                    <a:lumMod val="50000"/>
                    <a:lumOff val="50000"/>
                  </a:schemeClr>
                </a:solidFill>
              </a:ln>
            </p:spPr>
            <p:txBody>
              <a:bodyPr/>
              <a:lstStyle/>
              <a:p>
                <a:r>
                  <a:rPr lang="en-US">
                    <a:noFill/>
                  </a:rPr>
                  <a:t> </a:t>
                </a:r>
              </a:p>
            </p:txBody>
          </p:sp>
        </mc:Fallback>
      </mc:AlternateContent>
      <p:grpSp>
        <p:nvGrpSpPr>
          <p:cNvPr id="54" name="Group 53">
            <a:extLst>
              <a:ext uri="{FF2B5EF4-FFF2-40B4-BE49-F238E27FC236}">
                <a16:creationId xmlns:a16="http://schemas.microsoft.com/office/drawing/2014/main" id="{4446580A-7F69-EB84-0C2A-2C577EB0F545}"/>
              </a:ext>
            </a:extLst>
          </p:cNvPr>
          <p:cNvGrpSpPr/>
          <p:nvPr/>
        </p:nvGrpSpPr>
        <p:grpSpPr>
          <a:xfrm>
            <a:off x="7640461" y="2354680"/>
            <a:ext cx="2415540" cy="3069521"/>
            <a:chOff x="7640461" y="2344099"/>
            <a:chExt cx="2415540" cy="3069521"/>
          </a:xfrm>
        </p:grpSpPr>
        <p:pic>
          <p:nvPicPr>
            <p:cNvPr id="53" name="aug 2">
              <a:hlinkClick r:id="" action="ppaction://media"/>
              <a:extLst>
                <a:ext uri="{FF2B5EF4-FFF2-40B4-BE49-F238E27FC236}">
                  <a16:creationId xmlns:a16="http://schemas.microsoft.com/office/drawing/2014/main" id="{0F9D2AB5-A5E6-3974-F003-727FB7F1844B}"/>
                </a:ext>
              </a:extLst>
            </p:cNvPr>
            <p:cNvPicPr>
              <a:picLocks noChangeAspect="1"/>
            </p:cNvPicPr>
            <p:nvPr>
              <a:videoFile r:link="rId5"/>
              <p:extLst>
                <p:ext uri="{DAA4B4D4-6D71-4841-9C94-3DE7FCFB9230}">
                  <p14:media xmlns:p14="http://schemas.microsoft.com/office/powerpoint/2010/main" r:embed="rId4"/>
                </p:ext>
              </p:extLst>
            </p:nvPr>
          </p:nvPicPr>
          <p:blipFill>
            <a:blip r:embed="rId13"/>
            <a:stretch>
              <a:fillRect/>
            </a:stretch>
          </p:blipFill>
          <p:spPr>
            <a:xfrm>
              <a:off x="7685255" y="2344099"/>
              <a:ext cx="2341191" cy="2341191"/>
            </a:xfrm>
            <a:prstGeom prst="rect">
              <a:avLst/>
            </a:prstGeom>
            <a:ln w="38100">
              <a:solidFill>
                <a:schemeClr val="bg1"/>
              </a:solidFill>
            </a:ln>
          </p:spPr>
        </p:pic>
        <p:sp>
          <p:nvSpPr>
            <p:cNvPr id="6" name="TextBox 5">
              <a:extLst>
                <a:ext uri="{FF2B5EF4-FFF2-40B4-BE49-F238E27FC236}">
                  <a16:creationId xmlns:a16="http://schemas.microsoft.com/office/drawing/2014/main" id="{37DDC1D7-82FF-673F-68D6-6B4362BC6251}"/>
                </a:ext>
              </a:extLst>
            </p:cNvPr>
            <p:cNvSpPr txBox="1"/>
            <p:nvPr/>
          </p:nvSpPr>
          <p:spPr>
            <a:xfrm>
              <a:off x="7640461" y="4767289"/>
              <a:ext cx="2415540" cy="646331"/>
            </a:xfrm>
            <a:prstGeom prst="rect">
              <a:avLst/>
            </a:prstGeom>
            <a:noFill/>
          </p:spPr>
          <p:txBody>
            <a:bodyPr wrap="square" rtlCol="0">
              <a:spAutoFit/>
            </a:bodyPr>
            <a:lstStyle/>
            <a:p>
              <a:pPr algn="ctr"/>
              <a:r>
                <a:rPr lang="en-CA" dirty="0">
                  <a:solidFill>
                    <a:schemeClr val="bg1"/>
                  </a:solidFill>
                </a:rPr>
                <a:t>High-resolution</a:t>
              </a:r>
            </a:p>
            <a:p>
              <a:pPr algn="ctr"/>
              <a:r>
                <a:rPr lang="en-CA" b="1" dirty="0" err="1">
                  <a:solidFill>
                    <a:schemeClr val="bg1"/>
                  </a:solidFill>
                </a:rPr>
                <a:t>Upsampled</a:t>
              </a:r>
              <a:r>
                <a:rPr lang="en-CA" dirty="0">
                  <a:solidFill>
                    <a:schemeClr val="bg1"/>
                  </a:solidFill>
                </a:rPr>
                <a:t> Dynamics</a:t>
              </a:r>
              <a:endParaRPr lang="en-US" dirty="0">
                <a:solidFill>
                  <a:schemeClr val="bg1"/>
                </a:solidFill>
              </a:endParaRPr>
            </a:p>
          </p:txBody>
        </p:sp>
      </p:grpSp>
      <p:cxnSp>
        <p:nvCxnSpPr>
          <p:cNvPr id="19" name="Straight Connector 18">
            <a:extLst>
              <a:ext uri="{FF2B5EF4-FFF2-40B4-BE49-F238E27FC236}">
                <a16:creationId xmlns:a16="http://schemas.microsoft.com/office/drawing/2014/main" id="{59786510-9E54-AB56-9F26-84E94AFB1945}"/>
              </a:ext>
            </a:extLst>
          </p:cNvPr>
          <p:cNvCxnSpPr>
            <a:cxnSpLocks/>
          </p:cNvCxnSpPr>
          <p:nvPr/>
        </p:nvCxnSpPr>
        <p:spPr>
          <a:xfrm>
            <a:off x="3967345" y="2157413"/>
            <a:ext cx="3673116" cy="169095"/>
          </a:xfrm>
          <a:prstGeom prst="line">
            <a:avLst/>
          </a:prstGeom>
          <a:ln w="12700" cap="rnd">
            <a:solidFill>
              <a:schemeClr val="bg1"/>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432A228D-7964-232B-A409-85CE8697E39D}"/>
              </a:ext>
            </a:extLst>
          </p:cNvPr>
          <p:cNvCxnSpPr>
            <a:cxnSpLocks/>
          </p:cNvCxnSpPr>
          <p:nvPr/>
        </p:nvCxnSpPr>
        <p:spPr>
          <a:xfrm>
            <a:off x="3967345" y="3575890"/>
            <a:ext cx="3673116" cy="1153299"/>
          </a:xfrm>
          <a:prstGeom prst="line">
            <a:avLst/>
          </a:prstGeom>
          <a:ln w="12700" cap="rnd">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3C474C92-F179-862C-A3AC-8A1A93D09FE5}"/>
              </a:ext>
            </a:extLst>
          </p:cNvPr>
          <p:cNvSpPr txBox="1"/>
          <p:nvPr/>
        </p:nvSpPr>
        <p:spPr>
          <a:xfrm>
            <a:off x="4723134" y="2837584"/>
            <a:ext cx="2558583" cy="646331"/>
          </a:xfrm>
          <a:prstGeom prst="rect">
            <a:avLst/>
          </a:prstGeom>
          <a:solidFill>
            <a:schemeClr val="bg1">
              <a:alpha val="80000"/>
            </a:schemeClr>
          </a:solidFill>
          <a:ln w="38100">
            <a:solidFill>
              <a:schemeClr val="tx2">
                <a:lumMod val="50000"/>
                <a:lumOff val="50000"/>
              </a:schemeClr>
            </a:solidFill>
          </a:ln>
        </p:spPr>
        <p:txBody>
          <a:bodyPr wrap="square" rtlCol="0">
            <a:spAutoFit/>
          </a:bodyPr>
          <a:lstStyle/>
          <a:p>
            <a:pPr algn="ctr"/>
            <a:r>
              <a:rPr lang="en-CA" dirty="0"/>
              <a:t>High-frequency</a:t>
            </a:r>
          </a:p>
          <a:p>
            <a:pPr algn="ctr"/>
            <a:r>
              <a:rPr lang="en-CA" b="1" dirty="0"/>
              <a:t>Initial</a:t>
            </a:r>
            <a:r>
              <a:rPr lang="en-CA" dirty="0"/>
              <a:t> Eigenvalues</a:t>
            </a:r>
            <a:endParaRPr lang="en-US" dirty="0"/>
          </a:p>
        </p:txBody>
      </p:sp>
      <p:sp>
        <p:nvSpPr>
          <p:cNvPr id="39" name="TextBox 38">
            <a:extLst>
              <a:ext uri="{FF2B5EF4-FFF2-40B4-BE49-F238E27FC236}">
                <a16:creationId xmlns:a16="http://schemas.microsoft.com/office/drawing/2014/main" id="{63D5E1E6-D672-1AF3-6A9B-93794CC41241}"/>
              </a:ext>
            </a:extLst>
          </p:cNvPr>
          <p:cNvSpPr txBox="1"/>
          <p:nvPr/>
        </p:nvSpPr>
        <p:spPr>
          <a:xfrm>
            <a:off x="4738219" y="3889441"/>
            <a:ext cx="2558583" cy="646331"/>
          </a:xfrm>
          <a:prstGeom prst="rect">
            <a:avLst/>
          </a:prstGeom>
          <a:solidFill>
            <a:schemeClr val="bg1">
              <a:alpha val="80000"/>
            </a:schemeClr>
          </a:solidFill>
          <a:ln w="38100">
            <a:solidFill>
              <a:schemeClr val="tx2">
                <a:lumMod val="50000"/>
                <a:lumOff val="50000"/>
              </a:schemeClr>
            </a:solidFill>
          </a:ln>
        </p:spPr>
        <p:txBody>
          <a:bodyPr wrap="square" rtlCol="0">
            <a:spAutoFit/>
          </a:bodyPr>
          <a:lstStyle/>
          <a:p>
            <a:pPr algn="ctr"/>
            <a:r>
              <a:rPr lang="en-CA" dirty="0"/>
              <a:t>Low-frequency</a:t>
            </a:r>
          </a:p>
          <a:p>
            <a:pPr algn="ctr"/>
            <a:r>
              <a:rPr lang="en-CA" dirty="0"/>
              <a:t>Eigenvalues </a:t>
            </a:r>
            <a:r>
              <a:rPr lang="en-CA" b="1" dirty="0"/>
              <a:t>Sequence</a:t>
            </a:r>
            <a:endParaRPr lang="en-US" b="1" dirty="0"/>
          </a:p>
        </p:txBody>
      </p:sp>
      <p:grpSp>
        <p:nvGrpSpPr>
          <p:cNvPr id="57" name="Group 56">
            <a:extLst>
              <a:ext uri="{FF2B5EF4-FFF2-40B4-BE49-F238E27FC236}">
                <a16:creationId xmlns:a16="http://schemas.microsoft.com/office/drawing/2014/main" id="{AA866582-597B-46F0-8138-7D283C418772}"/>
              </a:ext>
            </a:extLst>
          </p:cNvPr>
          <p:cNvGrpSpPr/>
          <p:nvPr/>
        </p:nvGrpSpPr>
        <p:grpSpPr>
          <a:xfrm>
            <a:off x="2638413" y="4344466"/>
            <a:ext cx="1256348" cy="1069154"/>
            <a:chOff x="2638413" y="4344466"/>
            <a:chExt cx="1256348" cy="1069154"/>
          </a:xfrm>
        </p:grpSpPr>
        <p:sp>
          <p:nvSpPr>
            <p:cNvPr id="9" name="TextBox 8">
              <a:extLst>
                <a:ext uri="{FF2B5EF4-FFF2-40B4-BE49-F238E27FC236}">
                  <a16:creationId xmlns:a16="http://schemas.microsoft.com/office/drawing/2014/main" id="{43E795FA-A3DA-2E84-FEA2-9E1ED8A874E1}"/>
                </a:ext>
              </a:extLst>
            </p:cNvPr>
            <p:cNvSpPr txBox="1"/>
            <p:nvPr/>
          </p:nvSpPr>
          <p:spPr>
            <a:xfrm>
              <a:off x="2638413" y="4951955"/>
              <a:ext cx="1256348" cy="461665"/>
            </a:xfrm>
            <a:prstGeom prst="rect">
              <a:avLst/>
            </a:prstGeom>
            <a:noFill/>
          </p:spPr>
          <p:txBody>
            <a:bodyPr wrap="square" rtlCol="0">
              <a:spAutoFit/>
            </a:bodyPr>
            <a:lstStyle/>
            <a:p>
              <a:pPr algn="ctr"/>
              <a:r>
                <a:rPr lang="en-CA" sz="1200" dirty="0">
                  <a:solidFill>
                    <a:schemeClr val="bg1"/>
                  </a:solidFill>
                </a:rPr>
                <a:t>Low-resolution</a:t>
              </a:r>
            </a:p>
            <a:p>
              <a:pPr algn="ctr"/>
              <a:r>
                <a:rPr lang="en-CA" sz="1200" b="1" dirty="0">
                  <a:solidFill>
                    <a:schemeClr val="bg1"/>
                  </a:solidFill>
                </a:rPr>
                <a:t>Input</a:t>
              </a:r>
              <a:r>
                <a:rPr lang="en-CA" sz="1200" dirty="0">
                  <a:solidFill>
                    <a:schemeClr val="bg1"/>
                  </a:solidFill>
                </a:rPr>
                <a:t> Dynamics</a:t>
              </a:r>
              <a:endParaRPr lang="en-US" sz="1200" dirty="0">
                <a:solidFill>
                  <a:schemeClr val="bg1"/>
                </a:solidFill>
              </a:endParaRPr>
            </a:p>
          </p:txBody>
        </p:sp>
        <p:pic>
          <p:nvPicPr>
            <p:cNvPr id="56" name="sf_lores">
              <a:hlinkClick r:id="" action="ppaction://media"/>
              <a:extLst>
                <a:ext uri="{FF2B5EF4-FFF2-40B4-BE49-F238E27FC236}">
                  <a16:creationId xmlns:a16="http://schemas.microsoft.com/office/drawing/2014/main" id="{64DF6841-5A8A-DF7A-DFA8-F798F2C9FDEA}"/>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2962782" y="4344466"/>
              <a:ext cx="609600" cy="609600"/>
            </a:xfrm>
            <a:prstGeom prst="rect">
              <a:avLst/>
            </a:prstGeom>
            <a:ln w="12700">
              <a:solidFill>
                <a:schemeClr val="bg1"/>
              </a:solidFill>
            </a:ln>
          </p:spPr>
        </p:pic>
      </p:grpSp>
    </p:spTree>
    <p:custDataLst>
      <p:tags r:id="rId1"/>
    </p:custDataLst>
    <p:extLst>
      <p:ext uri="{BB962C8B-B14F-4D97-AF65-F5344CB8AC3E}">
        <p14:creationId xmlns:p14="http://schemas.microsoft.com/office/powerpoint/2010/main" val="5927085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3000"/>
                            </p:stCondLst>
                            <p:childTnLst>
                              <p:par>
                                <p:cTn id="44" presetID="10" presetClass="exit" presetSubtype="0" fill="hold" grpId="1" nodeType="after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38"/>
                                        </p:tgtEl>
                                      </p:cBhvr>
                                    </p:animEffect>
                                    <p:set>
                                      <p:cBhvr>
                                        <p:cTn id="59" dur="1" fill="hold">
                                          <p:stCondLst>
                                            <p:cond delay="499"/>
                                          </p:stCondLst>
                                        </p:cTn>
                                        <p:tgtEl>
                                          <p:spTgt spid="38"/>
                                        </p:tgtEl>
                                        <p:attrNameLst>
                                          <p:attrName>style.visibility</p:attrName>
                                        </p:attrNameLst>
                                      </p:cBhvr>
                                      <p:to>
                                        <p:strVal val="hidden"/>
                                      </p:to>
                                    </p:se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39"/>
                                        </p:tgtEl>
                                      </p:cBhvr>
                                    </p:animEffect>
                                    <p:set>
                                      <p:cBhvr>
                                        <p:cTn id="71" dur="1" fill="hold">
                                          <p:stCondLst>
                                            <p:cond delay="499"/>
                                          </p:stCondLst>
                                        </p:cTn>
                                        <p:tgtEl>
                                          <p:spTgt spid="39"/>
                                        </p:tgtEl>
                                        <p:attrNameLst>
                                          <p:attrName>style.visibility</p:attrName>
                                        </p:attrNameLst>
                                      </p:cBhvr>
                                      <p:to>
                                        <p:strVal val="hidden"/>
                                      </p:to>
                                    </p:set>
                                  </p:childTnLst>
                                </p:cTn>
                              </p:par>
                            </p:childTnLst>
                          </p:cTn>
                        </p:par>
                        <p:par>
                          <p:cTn id="72" fill="hold">
                            <p:stCondLst>
                              <p:cond delay="500"/>
                            </p:stCondLst>
                            <p:childTnLst>
                              <p:par>
                                <p:cTn id="73" presetID="10" presetClass="exit" presetSubtype="0" fill="hold" nodeType="afterEffect">
                                  <p:stCondLst>
                                    <p:cond delay="0"/>
                                  </p:stCondLst>
                                  <p:childTnLst>
                                    <p:animEffect transition="out" filter="fade">
                                      <p:cBhvr>
                                        <p:cTn id="74" dur="500"/>
                                        <p:tgtEl>
                                          <p:spTgt spid="19"/>
                                        </p:tgtEl>
                                      </p:cBhvr>
                                    </p:animEffect>
                                    <p:set>
                                      <p:cBhvr>
                                        <p:cTn id="75" dur="1" fill="hold">
                                          <p:stCondLst>
                                            <p:cond delay="499"/>
                                          </p:stCondLst>
                                        </p:cTn>
                                        <p:tgtEl>
                                          <p:spTgt spid="1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1" repeatCount="indefinite" fill="remove" display="0">
                  <p:stCondLst>
                    <p:cond delay="indefinite"/>
                  </p:stCondLst>
                </p:cTn>
                <p:tgtEl>
                  <p:spTgt spid="5"/>
                </p:tgtEl>
              </p:cMediaNode>
            </p:video>
            <p:video>
              <p:cMediaNode vol="80000">
                <p:cTn id="92" fill="hold" display="0">
                  <p:stCondLst>
                    <p:cond delay="indefinite"/>
                  </p:stCondLst>
                </p:cTn>
                <p:tgtEl>
                  <p:spTgt spid="53"/>
                </p:tgtEl>
              </p:cMediaNode>
            </p:video>
            <p:video>
              <p:cMediaNode vol="80000">
                <p:cTn id="93" fill="hold" display="0">
                  <p:stCondLst>
                    <p:cond delay="indefinite"/>
                  </p:stCondLst>
                </p:cTn>
                <p:tgtEl>
                  <p:spTgt spid="56"/>
                </p:tgtEl>
              </p:cMediaNode>
            </p:video>
          </p:childTnLst>
        </p:cTn>
      </p:par>
    </p:tnLst>
    <p:bldLst>
      <p:bldP spid="37" grpId="0" animBg="1"/>
      <p:bldP spid="37" grpId="1" animBg="1"/>
      <p:bldP spid="36" grpId="0" animBg="1"/>
      <p:bldP spid="36" grpId="1" animBg="1"/>
      <p:bldP spid="7" grpId="0" animBg="1"/>
      <p:bldP spid="7" grpId="1" animBg="1"/>
      <p:bldP spid="38" grpId="0" animBg="1"/>
      <p:bldP spid="38" grpId="1" animBg="1"/>
      <p:bldP spid="39" grpId="0" animBg="1"/>
      <p:bldP spid="3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75DA6-BADD-5EFB-BD3A-115993C64A49}"/>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D112D55-ABF5-ABE5-338F-3CA8EFA65255}"/>
              </a:ext>
            </a:extLst>
          </p:cNvPr>
          <p:cNvSpPr>
            <a:spLocks noGrp="1"/>
          </p:cNvSpPr>
          <p:nvPr>
            <p:ph type="title"/>
          </p:nvPr>
        </p:nvSpPr>
        <p:spPr>
          <a:xfrm>
            <a:off x="0" y="0"/>
            <a:ext cx="12192000" cy="817767"/>
          </a:xfrm>
        </p:spPr>
        <p:txBody>
          <a:bodyPr>
            <a:normAutofit/>
          </a:bodyPr>
          <a:lstStyle/>
          <a:p>
            <a:r>
              <a:rPr lang="en-US" altLang="zh-CN" dirty="0">
                <a:latin typeface="Linux Biolinum Capitals" panose="02000503000000000000" pitchFamily="2" charset="0"/>
                <a:ea typeface="Linux Biolinum Capitals" panose="02000503000000000000" pitchFamily="2" charset="0"/>
                <a:cs typeface="Linux Biolinum Capitals" panose="02000503000000000000" pitchFamily="2" charset="0"/>
              </a:rPr>
              <a:t>Application: </a:t>
            </a:r>
            <a:r>
              <a:rPr lang="en-US" altLang="zh-CN" dirty="0" err="1">
                <a:latin typeface="Linux Biolinum Capitals" panose="02000503000000000000" pitchFamily="2" charset="0"/>
                <a:ea typeface="Linux Biolinum Capitals" panose="02000503000000000000" pitchFamily="2" charset="0"/>
                <a:cs typeface="Linux Biolinum Capitals" panose="02000503000000000000" pitchFamily="2" charset="0"/>
              </a:rPr>
              <a:t>Upsampling</a:t>
            </a:r>
            <a:endParaRPr lang="zh-CN" altLang="en-US" dirty="0">
              <a:latin typeface="Linux Biolinum Capitals" panose="02000503000000000000" pitchFamily="2" charset="0"/>
              <a:cs typeface="Linux Biolinum Capitals" panose="02000503000000000000" pitchFamily="2" charset="0"/>
            </a:endParaRPr>
          </a:p>
        </p:txBody>
      </p:sp>
      <p:pic>
        <p:nvPicPr>
          <p:cNvPr id="23" name="Picture 22" descr="A blue circle with a letter s in it&#10;&#10;AI-generated content may be incorrect.">
            <a:extLst>
              <a:ext uri="{FF2B5EF4-FFF2-40B4-BE49-F238E27FC236}">
                <a16:creationId xmlns:a16="http://schemas.microsoft.com/office/drawing/2014/main" id="{A169AF88-ED10-2B21-CA07-2ED2B7646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6620" y="2186372"/>
            <a:ext cx="1358264" cy="1358264"/>
          </a:xfrm>
          <a:prstGeom prst="rect">
            <a:avLst/>
          </a:prstGeom>
          <a:ln w="38100">
            <a:solidFill>
              <a:schemeClr val="bg1"/>
            </a:solidFill>
          </a:ln>
        </p:spPr>
      </p:pic>
      <p:sp>
        <p:nvSpPr>
          <p:cNvPr id="24" name="TextBox 23">
            <a:extLst>
              <a:ext uri="{FF2B5EF4-FFF2-40B4-BE49-F238E27FC236}">
                <a16:creationId xmlns:a16="http://schemas.microsoft.com/office/drawing/2014/main" id="{7A2A0D27-402E-C1FE-7FBC-A1B3AD89E1F1}"/>
              </a:ext>
            </a:extLst>
          </p:cNvPr>
          <p:cNvSpPr txBox="1"/>
          <p:nvPr/>
        </p:nvSpPr>
        <p:spPr>
          <a:xfrm>
            <a:off x="2404555" y="3575890"/>
            <a:ext cx="1724064" cy="461665"/>
          </a:xfrm>
          <a:prstGeom prst="rect">
            <a:avLst/>
          </a:prstGeom>
          <a:noFill/>
        </p:spPr>
        <p:txBody>
          <a:bodyPr wrap="square" rtlCol="0">
            <a:spAutoFit/>
          </a:bodyPr>
          <a:lstStyle/>
          <a:p>
            <a:pPr algn="ctr"/>
            <a:r>
              <a:rPr lang="en-CA" sz="1200" dirty="0">
                <a:solidFill>
                  <a:schemeClr val="bg1"/>
                </a:solidFill>
              </a:rPr>
              <a:t>High-resolution </a:t>
            </a:r>
            <a:r>
              <a:rPr lang="en-CA" sz="1200" i="1" dirty="0">
                <a:solidFill>
                  <a:schemeClr val="accent1">
                    <a:lumMod val="60000"/>
                    <a:lumOff val="40000"/>
                  </a:schemeClr>
                </a:solidFill>
              </a:rPr>
              <a:t>Static</a:t>
            </a:r>
          </a:p>
          <a:p>
            <a:pPr algn="ctr"/>
            <a:r>
              <a:rPr lang="en-CA" sz="1200" b="1" dirty="0">
                <a:solidFill>
                  <a:schemeClr val="bg1"/>
                </a:solidFill>
              </a:rPr>
              <a:t>Input </a:t>
            </a:r>
            <a:r>
              <a:rPr lang="en-CA" sz="1200" dirty="0">
                <a:solidFill>
                  <a:schemeClr val="bg1"/>
                </a:solidFill>
              </a:rPr>
              <a:t>Initial Condition</a:t>
            </a:r>
            <a:endParaRPr lang="en-US" sz="1200" dirty="0">
              <a:solidFill>
                <a:schemeClr val="bg1"/>
              </a:solidFill>
            </a:endParaRPr>
          </a:p>
        </p:txBody>
      </p:sp>
      <p:sp>
        <p:nvSpPr>
          <p:cNvPr id="9" name="TextBox 8">
            <a:extLst>
              <a:ext uri="{FF2B5EF4-FFF2-40B4-BE49-F238E27FC236}">
                <a16:creationId xmlns:a16="http://schemas.microsoft.com/office/drawing/2014/main" id="{3BC37329-BF28-BFD4-3C86-9F1D3E406764}"/>
              </a:ext>
            </a:extLst>
          </p:cNvPr>
          <p:cNvSpPr txBox="1"/>
          <p:nvPr/>
        </p:nvSpPr>
        <p:spPr>
          <a:xfrm>
            <a:off x="2638413" y="4951955"/>
            <a:ext cx="1256348" cy="461665"/>
          </a:xfrm>
          <a:prstGeom prst="rect">
            <a:avLst/>
          </a:prstGeom>
          <a:noFill/>
        </p:spPr>
        <p:txBody>
          <a:bodyPr wrap="square" rtlCol="0">
            <a:spAutoFit/>
          </a:bodyPr>
          <a:lstStyle/>
          <a:p>
            <a:pPr algn="ctr"/>
            <a:r>
              <a:rPr lang="en-CA" sz="1200" dirty="0">
                <a:solidFill>
                  <a:schemeClr val="bg1"/>
                </a:solidFill>
              </a:rPr>
              <a:t>Low-resolution</a:t>
            </a:r>
          </a:p>
          <a:p>
            <a:pPr algn="ctr"/>
            <a:r>
              <a:rPr lang="en-CA" sz="1200" b="1" dirty="0">
                <a:solidFill>
                  <a:schemeClr val="bg1"/>
                </a:solidFill>
              </a:rPr>
              <a:t>Input</a:t>
            </a:r>
            <a:r>
              <a:rPr lang="en-CA" sz="1200" dirty="0">
                <a:solidFill>
                  <a:schemeClr val="bg1"/>
                </a:solidFill>
              </a:rPr>
              <a:t> Dynamics</a:t>
            </a:r>
            <a:endParaRPr lang="en-US" sz="1200" dirty="0">
              <a:solidFill>
                <a:schemeClr val="bg1"/>
              </a:solidFill>
            </a:endParaRPr>
          </a:p>
        </p:txBody>
      </p:sp>
      <p:grpSp>
        <p:nvGrpSpPr>
          <p:cNvPr id="27" name="Group 26">
            <a:extLst>
              <a:ext uri="{FF2B5EF4-FFF2-40B4-BE49-F238E27FC236}">
                <a16:creationId xmlns:a16="http://schemas.microsoft.com/office/drawing/2014/main" id="{D3DDC426-1C21-C39F-618F-C0FFEF6C9779}"/>
              </a:ext>
            </a:extLst>
          </p:cNvPr>
          <p:cNvGrpSpPr/>
          <p:nvPr/>
        </p:nvGrpSpPr>
        <p:grpSpPr>
          <a:xfrm>
            <a:off x="4155872" y="2727004"/>
            <a:ext cx="1535331" cy="415498"/>
            <a:chOff x="4155872" y="2727004"/>
            <a:chExt cx="1535331" cy="415498"/>
          </a:xfrm>
        </p:grpSpPr>
        <p:sp>
          <p:nvSpPr>
            <p:cNvPr id="17" name="Isosceles Triangle 16">
              <a:extLst>
                <a:ext uri="{FF2B5EF4-FFF2-40B4-BE49-F238E27FC236}">
                  <a16:creationId xmlns:a16="http://schemas.microsoft.com/office/drawing/2014/main" id="{C4FE429A-B759-F9EB-96C6-7A4389317A7E}"/>
                </a:ext>
              </a:extLst>
            </p:cNvPr>
            <p:cNvSpPr/>
            <p:nvPr/>
          </p:nvSpPr>
          <p:spPr>
            <a:xfrm rot="16200000">
              <a:off x="4212711" y="2690067"/>
              <a:ext cx="237195" cy="35087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文本框 4">
                  <a:extLst>
                    <a:ext uri="{FF2B5EF4-FFF2-40B4-BE49-F238E27FC236}">
                      <a16:creationId xmlns:a16="http://schemas.microsoft.com/office/drawing/2014/main" id="{4C25311D-ED3C-0833-820A-81675BD19A9D}"/>
                    </a:ext>
                  </a:extLst>
                </p:cNvPr>
                <p:cNvSpPr txBox="1"/>
                <p:nvPr/>
              </p:nvSpPr>
              <p:spPr>
                <a:xfrm>
                  <a:off x="4596353" y="2727004"/>
                  <a:ext cx="1094850" cy="415498"/>
                </a:xfrm>
                <a:prstGeom prst="rect">
                  <a:avLst/>
                </a:prstGeom>
                <a:noFill/>
                <a:ln w="3810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altLang="zh-CN" i="1" smtClean="0">
                            <a:solidFill>
                              <a:schemeClr val="bg1"/>
                            </a:solidFill>
                            <a:latin typeface="Cambria Math" panose="02040503050406030204" pitchFamily="18" charset="0"/>
                            <a:ea typeface="Cambria Math" panose="02040503050406030204" pitchFamily="18" charset="0"/>
                          </a:rPr>
                          <m:t>5</m:t>
                        </m:r>
                        <m:r>
                          <a:rPr lang="en-CA" altLang="zh-CN" b="0" i="1" smtClean="0">
                            <a:solidFill>
                              <a:schemeClr val="bg1"/>
                            </a:solidFill>
                            <a:latin typeface="Cambria Math" panose="02040503050406030204" pitchFamily="18" charset="0"/>
                            <a:ea typeface="Cambria Math" panose="02040503050406030204" pitchFamily="18" charset="0"/>
                          </a:rPr>
                          <m:t>12×512</m:t>
                        </m:r>
                      </m:oMath>
                    </m:oMathPara>
                  </a14:m>
                  <a:endParaRPr lang="en-CA" altLang="zh-CN" b="0" dirty="0">
                    <a:solidFill>
                      <a:schemeClr val="bg1"/>
                    </a:solidFill>
                    <a:ea typeface="Cambria Math" panose="02040503050406030204" pitchFamily="18" charset="0"/>
                  </a:endParaRPr>
                </a:p>
                <a:p>
                  <a:pPr algn="ctr"/>
                  <a:r>
                    <a:rPr lang="en-US" altLang="zh-CN" sz="900" dirty="0">
                      <a:solidFill>
                        <a:schemeClr val="bg1"/>
                      </a:solidFill>
                    </a:rPr>
                    <a:t>Resolution</a:t>
                  </a:r>
                </a:p>
              </p:txBody>
            </p:sp>
          </mc:Choice>
          <mc:Fallback xmlns="">
            <p:sp>
              <p:nvSpPr>
                <p:cNvPr id="20" name="文本框 4">
                  <a:extLst>
                    <a:ext uri="{FF2B5EF4-FFF2-40B4-BE49-F238E27FC236}">
                      <a16:creationId xmlns:a16="http://schemas.microsoft.com/office/drawing/2014/main" id="{4C25311D-ED3C-0833-820A-81675BD19A9D}"/>
                    </a:ext>
                  </a:extLst>
                </p:cNvPr>
                <p:cNvSpPr txBox="1">
                  <a:spLocks noRot="1" noChangeAspect="1" noMove="1" noResize="1" noEditPoints="1" noAdjustHandles="1" noChangeArrowheads="1" noChangeShapeType="1" noTextEdit="1"/>
                </p:cNvSpPr>
                <p:nvPr/>
              </p:nvSpPr>
              <p:spPr>
                <a:xfrm>
                  <a:off x="4596353" y="2727004"/>
                  <a:ext cx="1094850" cy="415498"/>
                </a:xfrm>
                <a:prstGeom prst="rect">
                  <a:avLst/>
                </a:prstGeom>
                <a:blipFill>
                  <a:blip r:embed="rId8"/>
                  <a:stretch>
                    <a:fillRect l="-5000" r="-4444" b="-15942"/>
                  </a:stretch>
                </a:blipFill>
                <a:ln w="38100">
                  <a:noFill/>
                </a:ln>
              </p:spPr>
              <p:txBody>
                <a:bodyPr/>
                <a:lstStyle/>
                <a:p>
                  <a:r>
                    <a:rPr lang="en-US">
                      <a:noFill/>
                    </a:rPr>
                    <a:t> </a:t>
                  </a:r>
                </a:p>
              </p:txBody>
            </p:sp>
          </mc:Fallback>
        </mc:AlternateContent>
      </p:grpSp>
      <p:grpSp>
        <p:nvGrpSpPr>
          <p:cNvPr id="28" name="Group 27">
            <a:extLst>
              <a:ext uri="{FF2B5EF4-FFF2-40B4-BE49-F238E27FC236}">
                <a16:creationId xmlns:a16="http://schemas.microsoft.com/office/drawing/2014/main" id="{7F82E76D-9A4F-EB51-E2E1-B3A2A59BA146}"/>
              </a:ext>
            </a:extLst>
          </p:cNvPr>
          <p:cNvGrpSpPr/>
          <p:nvPr/>
        </p:nvGrpSpPr>
        <p:grpSpPr>
          <a:xfrm>
            <a:off x="5239003" y="3555988"/>
            <a:ext cx="2270814" cy="415498"/>
            <a:chOff x="5239003" y="3555988"/>
            <a:chExt cx="2270814" cy="415498"/>
          </a:xfrm>
        </p:grpSpPr>
        <p:sp>
          <p:nvSpPr>
            <p:cNvPr id="4" name="Isosceles Triangle 3">
              <a:extLst>
                <a:ext uri="{FF2B5EF4-FFF2-40B4-BE49-F238E27FC236}">
                  <a16:creationId xmlns:a16="http://schemas.microsoft.com/office/drawing/2014/main" id="{39A43E66-EB47-679B-DF45-A2F5BE7F145E}"/>
                </a:ext>
              </a:extLst>
            </p:cNvPr>
            <p:cNvSpPr/>
            <p:nvPr/>
          </p:nvSpPr>
          <p:spPr>
            <a:xfrm rot="5400000">
              <a:off x="7215782" y="3519051"/>
              <a:ext cx="237195" cy="35087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文本框 4">
                  <a:extLst>
                    <a:ext uri="{FF2B5EF4-FFF2-40B4-BE49-F238E27FC236}">
                      <a16:creationId xmlns:a16="http://schemas.microsoft.com/office/drawing/2014/main" id="{309724D4-5C47-803F-C947-A172C89C4A58}"/>
                    </a:ext>
                  </a:extLst>
                </p:cNvPr>
                <p:cNvSpPr txBox="1"/>
                <p:nvPr/>
              </p:nvSpPr>
              <p:spPr>
                <a:xfrm>
                  <a:off x="5239003" y="3555988"/>
                  <a:ext cx="1919564" cy="415498"/>
                </a:xfrm>
                <a:prstGeom prst="rect">
                  <a:avLst/>
                </a:prstGeom>
                <a:noFill/>
                <a:ln w="38100">
                  <a:no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r>
                          <a:rPr lang="en-CA" altLang="zh-CN" i="1" smtClean="0">
                            <a:solidFill>
                              <a:schemeClr val="bg1"/>
                            </a:solidFill>
                            <a:latin typeface="Cambria Math" panose="02040503050406030204" pitchFamily="18" charset="0"/>
                            <a:ea typeface="Cambria Math" panose="02040503050406030204" pitchFamily="18" charset="0"/>
                          </a:rPr>
                          <m:t>5</m:t>
                        </m:r>
                        <m:r>
                          <a:rPr lang="en-CA" altLang="zh-CN" b="0" i="1" smtClean="0">
                            <a:solidFill>
                              <a:schemeClr val="bg1"/>
                            </a:solidFill>
                            <a:latin typeface="Cambria Math" panose="02040503050406030204" pitchFamily="18" charset="0"/>
                            <a:ea typeface="Cambria Math" panose="02040503050406030204" pitchFamily="18" charset="0"/>
                          </a:rPr>
                          <m:t>12×512×</m:t>
                        </m:r>
                        <m:r>
                          <a:rPr lang="en-CA" altLang="zh-CN" b="1" i="1" smtClean="0">
                            <a:solidFill>
                              <a:schemeClr val="accent1">
                                <a:lumMod val="60000"/>
                                <a:lumOff val="40000"/>
                              </a:schemeClr>
                            </a:solidFill>
                            <a:latin typeface="Cambria Math" panose="02040503050406030204" pitchFamily="18" charset="0"/>
                            <a:ea typeface="Cambria Math" panose="02040503050406030204" pitchFamily="18" charset="0"/>
                          </a:rPr>
                          <m:t>𝟑𝟎𝟎</m:t>
                        </m:r>
                      </m:oMath>
                    </m:oMathPara>
                  </a14:m>
                  <a:endParaRPr lang="en-CA" altLang="zh-CN" b="1" dirty="0">
                    <a:solidFill>
                      <a:schemeClr val="accent1">
                        <a:lumMod val="60000"/>
                        <a:lumOff val="40000"/>
                      </a:schemeClr>
                    </a:solidFill>
                    <a:ea typeface="Cambria Math" panose="02040503050406030204" pitchFamily="18" charset="0"/>
                  </a:endParaRPr>
                </a:p>
                <a:p>
                  <a:r>
                    <a:rPr lang="en-US" altLang="zh-CN" sz="900" dirty="0">
                      <a:solidFill>
                        <a:schemeClr val="bg1"/>
                      </a:solidFill>
                    </a:rPr>
                    <a:t>              Resolution                   Frames  </a:t>
                  </a:r>
                  <a:endParaRPr lang="en-US" altLang="zh-CN" sz="900" b="1" dirty="0">
                    <a:solidFill>
                      <a:schemeClr val="bg1"/>
                    </a:solidFill>
                  </a:endParaRPr>
                </a:p>
              </p:txBody>
            </p:sp>
          </mc:Choice>
          <mc:Fallback xmlns="">
            <p:sp>
              <p:nvSpPr>
                <p:cNvPr id="21" name="文本框 4">
                  <a:extLst>
                    <a:ext uri="{FF2B5EF4-FFF2-40B4-BE49-F238E27FC236}">
                      <a16:creationId xmlns:a16="http://schemas.microsoft.com/office/drawing/2014/main" id="{309724D4-5C47-803F-C947-A172C89C4A58}"/>
                    </a:ext>
                  </a:extLst>
                </p:cNvPr>
                <p:cNvSpPr txBox="1">
                  <a:spLocks noRot="1" noChangeAspect="1" noMove="1" noResize="1" noEditPoints="1" noAdjustHandles="1" noChangeArrowheads="1" noChangeShapeType="1" noTextEdit="1"/>
                </p:cNvSpPr>
                <p:nvPr/>
              </p:nvSpPr>
              <p:spPr>
                <a:xfrm>
                  <a:off x="5239003" y="3555988"/>
                  <a:ext cx="1919564" cy="415498"/>
                </a:xfrm>
                <a:prstGeom prst="rect">
                  <a:avLst/>
                </a:prstGeom>
                <a:blipFill>
                  <a:blip r:embed="rId9"/>
                  <a:stretch>
                    <a:fillRect b="-17647"/>
                  </a:stretch>
                </a:blipFill>
                <a:ln w="38100">
                  <a:noFill/>
                </a:ln>
              </p:spPr>
              <p:txBody>
                <a:bodyPr/>
                <a:lstStyle/>
                <a:p>
                  <a:r>
                    <a:rPr lang="en-US">
                      <a:noFill/>
                    </a:rPr>
                    <a:t> </a:t>
                  </a:r>
                </a:p>
              </p:txBody>
            </p:sp>
          </mc:Fallback>
        </mc:AlternateContent>
      </p:grpSp>
      <p:grpSp>
        <p:nvGrpSpPr>
          <p:cNvPr id="29" name="Group 28">
            <a:extLst>
              <a:ext uri="{FF2B5EF4-FFF2-40B4-BE49-F238E27FC236}">
                <a16:creationId xmlns:a16="http://schemas.microsoft.com/office/drawing/2014/main" id="{33484FA3-4058-8D73-EAA5-D3416E8938D3}"/>
              </a:ext>
            </a:extLst>
          </p:cNvPr>
          <p:cNvGrpSpPr/>
          <p:nvPr/>
        </p:nvGrpSpPr>
        <p:grpSpPr>
          <a:xfrm>
            <a:off x="4128620" y="4439406"/>
            <a:ext cx="1990432" cy="415498"/>
            <a:chOff x="4128620" y="4439406"/>
            <a:chExt cx="1990432" cy="415498"/>
          </a:xfrm>
        </p:grpSpPr>
        <p:sp>
          <p:nvSpPr>
            <p:cNvPr id="18" name="Isosceles Triangle 17">
              <a:extLst>
                <a:ext uri="{FF2B5EF4-FFF2-40B4-BE49-F238E27FC236}">
                  <a16:creationId xmlns:a16="http://schemas.microsoft.com/office/drawing/2014/main" id="{BE2AFA02-BFDA-D666-3676-B950DAECA05C}"/>
                </a:ext>
              </a:extLst>
            </p:cNvPr>
            <p:cNvSpPr/>
            <p:nvPr/>
          </p:nvSpPr>
          <p:spPr>
            <a:xfrm rot="16200000">
              <a:off x="4185459" y="4424596"/>
              <a:ext cx="237195" cy="350874"/>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文本框 4">
                  <a:extLst>
                    <a:ext uri="{FF2B5EF4-FFF2-40B4-BE49-F238E27FC236}">
                      <a16:creationId xmlns:a16="http://schemas.microsoft.com/office/drawing/2014/main" id="{171DEE04-474A-7F99-1B2A-8CA447884CD6}"/>
                    </a:ext>
                  </a:extLst>
                </p:cNvPr>
                <p:cNvSpPr txBox="1"/>
                <p:nvPr/>
              </p:nvSpPr>
              <p:spPr>
                <a:xfrm>
                  <a:off x="4551540" y="4439406"/>
                  <a:ext cx="1567512" cy="415498"/>
                </a:xfrm>
                <a:prstGeom prst="rect">
                  <a:avLst/>
                </a:prstGeom>
                <a:noFill/>
                <a:ln w="38100">
                  <a:no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en-CA" altLang="zh-CN" i="1" smtClean="0">
                            <a:solidFill>
                              <a:schemeClr val="bg1"/>
                            </a:solidFill>
                            <a:latin typeface="Cambria Math" panose="02040503050406030204" pitchFamily="18" charset="0"/>
                            <a:ea typeface="Cambria Math" panose="02040503050406030204" pitchFamily="18" charset="0"/>
                          </a:rPr>
                          <m:t>6</m:t>
                        </m:r>
                        <m:r>
                          <a:rPr lang="en-CA" altLang="zh-CN" b="0" i="1" smtClean="0">
                            <a:solidFill>
                              <a:schemeClr val="bg1"/>
                            </a:solidFill>
                            <a:latin typeface="Cambria Math" panose="02040503050406030204" pitchFamily="18" charset="0"/>
                            <a:ea typeface="Cambria Math" panose="02040503050406030204" pitchFamily="18" charset="0"/>
                          </a:rPr>
                          <m:t>4×64×</m:t>
                        </m:r>
                        <m:r>
                          <a:rPr lang="en-CA" altLang="zh-CN" b="1" i="1" smtClean="0">
                            <a:solidFill>
                              <a:schemeClr val="accent1">
                                <a:lumMod val="60000"/>
                                <a:lumOff val="40000"/>
                              </a:schemeClr>
                            </a:solidFill>
                            <a:latin typeface="Cambria Math" panose="02040503050406030204" pitchFamily="18" charset="0"/>
                            <a:ea typeface="Cambria Math" panose="02040503050406030204" pitchFamily="18" charset="0"/>
                          </a:rPr>
                          <m:t>𝟑𝟎𝟎</m:t>
                        </m:r>
                      </m:oMath>
                    </m:oMathPara>
                  </a14:m>
                  <a:endParaRPr lang="en-CA" altLang="zh-CN" b="1" dirty="0">
                    <a:solidFill>
                      <a:schemeClr val="accent1">
                        <a:lumMod val="60000"/>
                        <a:lumOff val="40000"/>
                      </a:schemeClr>
                    </a:solidFill>
                    <a:ea typeface="Cambria Math" panose="02040503050406030204" pitchFamily="18" charset="0"/>
                  </a:endParaRPr>
                </a:p>
                <a:p>
                  <a:r>
                    <a:rPr lang="en-US" altLang="zh-CN" sz="900" dirty="0">
                      <a:solidFill>
                        <a:schemeClr val="bg1"/>
                      </a:solidFill>
                    </a:rPr>
                    <a:t>       Resolution               Frames  </a:t>
                  </a:r>
                  <a:endParaRPr lang="en-US" altLang="zh-CN" sz="900" b="1" dirty="0">
                    <a:solidFill>
                      <a:schemeClr val="bg1"/>
                    </a:solidFill>
                  </a:endParaRPr>
                </a:p>
              </p:txBody>
            </p:sp>
          </mc:Choice>
          <mc:Fallback xmlns="">
            <p:sp>
              <p:nvSpPr>
                <p:cNvPr id="25" name="文本框 4">
                  <a:extLst>
                    <a:ext uri="{FF2B5EF4-FFF2-40B4-BE49-F238E27FC236}">
                      <a16:creationId xmlns:a16="http://schemas.microsoft.com/office/drawing/2014/main" id="{171DEE04-474A-7F99-1B2A-8CA447884CD6}"/>
                    </a:ext>
                  </a:extLst>
                </p:cNvPr>
                <p:cNvSpPr txBox="1">
                  <a:spLocks noRot="1" noChangeAspect="1" noMove="1" noResize="1" noEditPoints="1" noAdjustHandles="1" noChangeArrowheads="1" noChangeShapeType="1" noTextEdit="1"/>
                </p:cNvSpPr>
                <p:nvPr/>
              </p:nvSpPr>
              <p:spPr>
                <a:xfrm>
                  <a:off x="4551540" y="4439406"/>
                  <a:ext cx="1567512" cy="415498"/>
                </a:xfrm>
                <a:prstGeom prst="rect">
                  <a:avLst/>
                </a:prstGeom>
                <a:blipFill>
                  <a:blip r:embed="rId10"/>
                  <a:stretch>
                    <a:fillRect l="-1556" r="-2335" b="-17647"/>
                  </a:stretch>
                </a:blipFill>
                <a:ln w="38100">
                  <a:noFill/>
                </a:ln>
              </p:spPr>
              <p:txBody>
                <a:bodyPr/>
                <a:lstStyle/>
                <a:p>
                  <a:r>
                    <a:rPr lang="en-US">
                      <a:noFill/>
                    </a:rPr>
                    <a:t> </a:t>
                  </a:r>
                </a:p>
              </p:txBody>
            </p:sp>
          </mc:Fallback>
        </mc:AlternateContent>
      </p:grpSp>
      <p:pic>
        <p:nvPicPr>
          <p:cNvPr id="49" name="aug 2">
            <a:hlinkClick r:id="" action="ppaction://media"/>
            <a:extLst>
              <a:ext uri="{FF2B5EF4-FFF2-40B4-BE49-F238E27FC236}">
                <a16:creationId xmlns:a16="http://schemas.microsoft.com/office/drawing/2014/main" id="{B4923CFA-373A-9733-41B2-9C52B8DEEB9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685255" y="2354680"/>
            <a:ext cx="2341191" cy="2341191"/>
          </a:xfrm>
          <a:prstGeom prst="rect">
            <a:avLst/>
          </a:prstGeom>
          <a:ln w="38100">
            <a:solidFill>
              <a:schemeClr val="bg1"/>
            </a:solidFill>
          </a:ln>
        </p:spPr>
      </p:pic>
      <p:sp>
        <p:nvSpPr>
          <p:cNvPr id="50" name="TextBox 49">
            <a:extLst>
              <a:ext uri="{FF2B5EF4-FFF2-40B4-BE49-F238E27FC236}">
                <a16:creationId xmlns:a16="http://schemas.microsoft.com/office/drawing/2014/main" id="{40AF61EB-9497-212C-35C2-87A2155BFE76}"/>
              </a:ext>
            </a:extLst>
          </p:cNvPr>
          <p:cNvSpPr txBox="1"/>
          <p:nvPr/>
        </p:nvSpPr>
        <p:spPr>
          <a:xfrm>
            <a:off x="7640461" y="4777870"/>
            <a:ext cx="2415540" cy="646331"/>
          </a:xfrm>
          <a:prstGeom prst="rect">
            <a:avLst/>
          </a:prstGeom>
          <a:noFill/>
        </p:spPr>
        <p:txBody>
          <a:bodyPr wrap="square" rtlCol="0">
            <a:spAutoFit/>
          </a:bodyPr>
          <a:lstStyle/>
          <a:p>
            <a:pPr algn="ctr"/>
            <a:r>
              <a:rPr lang="en-CA" dirty="0">
                <a:solidFill>
                  <a:schemeClr val="bg1"/>
                </a:solidFill>
              </a:rPr>
              <a:t>High-resolution</a:t>
            </a:r>
          </a:p>
          <a:p>
            <a:pPr algn="ctr"/>
            <a:r>
              <a:rPr lang="en-CA" b="1" dirty="0" err="1">
                <a:solidFill>
                  <a:schemeClr val="bg1"/>
                </a:solidFill>
              </a:rPr>
              <a:t>Upsampled</a:t>
            </a:r>
            <a:r>
              <a:rPr lang="en-CA" dirty="0">
                <a:solidFill>
                  <a:schemeClr val="bg1"/>
                </a:solidFill>
              </a:rPr>
              <a:t> Dynamics</a:t>
            </a:r>
            <a:endParaRPr lang="en-US" dirty="0">
              <a:solidFill>
                <a:schemeClr val="bg1"/>
              </a:solidFill>
            </a:endParaRPr>
          </a:p>
        </p:txBody>
      </p:sp>
      <p:pic>
        <p:nvPicPr>
          <p:cNvPr id="54" name="sf_lores">
            <a:hlinkClick r:id="" action="ppaction://media"/>
            <a:extLst>
              <a:ext uri="{FF2B5EF4-FFF2-40B4-BE49-F238E27FC236}">
                <a16:creationId xmlns:a16="http://schemas.microsoft.com/office/drawing/2014/main" id="{38487A69-6F98-B50E-EA1A-E9DFD226FC32}"/>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2962782" y="4344466"/>
            <a:ext cx="609600" cy="609600"/>
          </a:xfrm>
          <a:prstGeom prst="rect">
            <a:avLst/>
          </a:prstGeom>
          <a:ln w="12700">
            <a:solidFill>
              <a:schemeClr val="bg1"/>
            </a:solidFill>
          </a:ln>
        </p:spPr>
      </p:pic>
    </p:spTree>
    <p:extLst>
      <p:ext uri="{BB962C8B-B14F-4D97-AF65-F5344CB8AC3E}">
        <p14:creationId xmlns:p14="http://schemas.microsoft.com/office/powerpoint/2010/main" val="11771770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00" fill="hold"/>
                                        <p:tgtEl>
                                          <p:spTgt spid="49"/>
                                        </p:tgtEl>
                                      </p:cBhvr>
                                    </p:cmd>
                                  </p:childTnLst>
                                </p:cTn>
                              </p:par>
                              <p:par>
                                <p:cTn id="7" presetID="1" presetClass="mediacall" presetSubtype="0" fill="hold" nodeType="withEffect">
                                  <p:stCondLst>
                                    <p:cond delay="0"/>
                                  </p:stCondLst>
                                  <p:childTnLst>
                                    <p:cmd type="call" cmd="playFrom(0.0)">
                                      <p:cBhvr>
                                        <p:cTn id="8" dur="10000" fill="hold"/>
                                        <p:tgtEl>
                                          <p:spTgt spid="54"/>
                                        </p:tgtEl>
                                      </p:cBhvr>
                                    </p:cmd>
                                  </p:childTnLst>
                                </p:cTn>
                              </p:par>
                              <p:par>
                                <p:cTn id="9" presetID="10"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10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repeatCount="indefinite" fill="remove" display="0">
                  <p:stCondLst>
                    <p:cond delay="indefinite"/>
                  </p:stCondLst>
                </p:cTn>
                <p:tgtEl>
                  <p:spTgt spid="49"/>
                </p:tgtEl>
              </p:cMediaNode>
            </p:video>
            <p:video>
              <p:cMediaNode vol="80000">
                <p:cTn id="19" repeatCount="indefinite" fill="remove" display="0">
                  <p:stCondLst>
                    <p:cond delay="indefinite"/>
                  </p:stCondLst>
                </p:cTn>
                <p:tgtEl>
                  <p:spTgt spid="54"/>
                </p:tgtEl>
              </p:cMediaNode>
            </p:video>
          </p:childTnLst>
        </p:cTn>
      </p:par>
    </p:tnLst>
  </p:timing>
  <p:extLst>
    <p:ext uri="{E180D4A7-C9FB-4DFB-919C-405C955672EB}">
      <p14:showEvtLst xmlns:p14="http://schemas.microsoft.com/office/powerpoint/2010/main">
        <p14:playEvt time="7" objId="10"/>
        <p14:playEvt time="45" objId="8"/>
        <p14:stopEvt time="8339" objId="10"/>
        <p14:stopEvt time="8339" objId="8"/>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5EFBA-F45B-AC0E-8DAF-5528DC42800F}"/>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A7018CA9-688F-33E3-C692-8CC519117CDE}"/>
              </a:ext>
            </a:extLst>
          </p:cNvPr>
          <p:cNvSpPr>
            <a:spLocks noGrp="1"/>
          </p:cNvSpPr>
          <p:nvPr>
            <p:ph type="title"/>
          </p:nvPr>
        </p:nvSpPr>
        <p:spPr>
          <a:xfrm>
            <a:off x="0" y="0"/>
            <a:ext cx="12192000" cy="817767"/>
          </a:xfrm>
        </p:spPr>
        <p:txBody>
          <a:bodyPr>
            <a:normAutofit/>
          </a:bodyPr>
          <a:lstStyle/>
          <a:p>
            <a:r>
              <a:rPr lang="en-US" altLang="zh-CN" sz="3500" dirty="0">
                <a:latin typeface="Linux Biolinum Capitals" panose="02000503000000000000" pitchFamily="2" charset="0"/>
                <a:ea typeface="Linux Biolinum Capitals" panose="02000503000000000000" pitchFamily="2" charset="0"/>
                <a:cs typeface="Linux Biolinum Capitals" panose="02000503000000000000" pitchFamily="2" charset="0"/>
              </a:rPr>
              <a:t>Summary</a:t>
            </a:r>
            <a:endParaRPr lang="zh-CN" altLang="en-US" sz="3500" dirty="0">
              <a:latin typeface="Linux Biolinum Capitals" panose="02000503000000000000" pitchFamily="2" charset="0"/>
              <a:cs typeface="Linux Biolinum Capitals" panose="02000503000000000000" pitchFamily="2" charset="0"/>
            </a:endParaRPr>
          </a:p>
        </p:txBody>
      </p:sp>
      <p:sp>
        <p:nvSpPr>
          <p:cNvPr id="3" name="内容占位符 2">
            <a:extLst>
              <a:ext uri="{FF2B5EF4-FFF2-40B4-BE49-F238E27FC236}">
                <a16:creationId xmlns:a16="http://schemas.microsoft.com/office/drawing/2014/main" id="{9252596B-BC74-6B08-CC0E-856EE72F3C32}"/>
              </a:ext>
            </a:extLst>
          </p:cNvPr>
          <p:cNvSpPr>
            <a:spLocks noGrp="1"/>
          </p:cNvSpPr>
          <p:nvPr>
            <p:ph idx="1"/>
          </p:nvPr>
        </p:nvSpPr>
        <p:spPr>
          <a:xfrm>
            <a:off x="838200" y="1240221"/>
            <a:ext cx="10515600" cy="4936742"/>
          </a:xfrm>
        </p:spPr>
        <p:txBody>
          <a:bodyPr/>
          <a:lstStyle/>
          <a:p>
            <a:r>
              <a:rPr lang="en-US" altLang="zh-CN" dirty="0">
                <a:latin typeface="Linux Biolinum" panose="02000503000000000000" pitchFamily="2" charset="0"/>
                <a:ea typeface="Linux Biolinum" panose="02000503000000000000" pitchFamily="2" charset="0"/>
                <a:cs typeface="Linux Biolinum" panose="02000503000000000000" pitchFamily="2" charset="0"/>
              </a:rPr>
              <a:t> Modeling operator vs. Modeling solution space</a:t>
            </a:r>
          </a:p>
          <a:p>
            <a:endParaRPr lang="en-US" altLang="zh-CN" dirty="0">
              <a:latin typeface="Linux Biolinum" panose="02000503000000000000" pitchFamily="2" charset="0"/>
              <a:ea typeface="Linux Biolinum" panose="02000503000000000000" pitchFamily="2" charset="0"/>
              <a:cs typeface="Linux Biolinum" panose="02000503000000000000" pitchFamily="2" charset="0"/>
            </a:endParaRPr>
          </a:p>
          <a:p>
            <a:r>
              <a:rPr lang="en-US" altLang="zh-CN" dirty="0">
                <a:latin typeface="Linux Biolinum" panose="02000503000000000000" pitchFamily="2" charset="0"/>
                <a:ea typeface="Linux Biolinum" panose="02000503000000000000" pitchFamily="2" charset="0"/>
                <a:cs typeface="Linux Biolinum" panose="02000503000000000000" pitchFamily="2" charset="0"/>
              </a:rPr>
              <a:t>Fast and high-quality reconstruction</a:t>
            </a:r>
          </a:p>
          <a:p>
            <a:pPr marL="0" indent="0">
              <a:buNone/>
            </a:pPr>
            <a:r>
              <a:rPr lang="en-US" altLang="zh-CN" dirty="0">
                <a:latin typeface="Linux Biolinum" panose="02000503000000000000" pitchFamily="2" charset="0"/>
                <a:ea typeface="Linux Biolinum" panose="02000503000000000000" pitchFamily="2" charset="0"/>
                <a:cs typeface="Linux Biolinum" panose="02000503000000000000" pitchFamily="2" charset="0"/>
              </a:rPr>
              <a:t> </a:t>
            </a:r>
          </a:p>
          <a:p>
            <a:r>
              <a:rPr lang="en-US" altLang="zh-CN" dirty="0">
                <a:latin typeface="Linux Biolinum" panose="02000503000000000000" pitchFamily="2" charset="0"/>
                <a:ea typeface="Linux Biolinum" panose="02000503000000000000" pitchFamily="2" charset="0"/>
                <a:cs typeface="Linux Biolinum" panose="02000503000000000000" pitchFamily="2" charset="0"/>
              </a:rPr>
              <a:t>Downstream applications taking advantage of the linearity of the </a:t>
            </a:r>
            <a:r>
              <a:rPr lang="en-US" altLang="zh-CN" i="1" dirty="0">
                <a:latin typeface="Linux Biolinum" panose="02000503000000000000" pitchFamily="2" charset="0"/>
                <a:ea typeface="Linux Biolinum" panose="02000503000000000000" pitchFamily="2" charset="0"/>
                <a:cs typeface="Linux Biolinum" panose="02000503000000000000" pitchFamily="2" charset="0"/>
              </a:rPr>
              <a:t>temporal</a:t>
            </a:r>
            <a:r>
              <a:rPr lang="en-US" altLang="zh-CN" dirty="0">
                <a:latin typeface="Linux Biolinum" panose="02000503000000000000" pitchFamily="2" charset="0"/>
                <a:ea typeface="Linux Biolinum" panose="02000503000000000000" pitchFamily="2" charset="0"/>
                <a:cs typeface="Linux Biolinum" panose="02000503000000000000" pitchFamily="2" charset="0"/>
              </a:rPr>
              <a:t> operator</a:t>
            </a:r>
          </a:p>
        </p:txBody>
      </p:sp>
    </p:spTree>
    <p:extLst>
      <p:ext uri="{BB962C8B-B14F-4D97-AF65-F5344CB8AC3E}">
        <p14:creationId xmlns:p14="http://schemas.microsoft.com/office/powerpoint/2010/main" val="22104208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02D47-AC54-AE39-AFEB-9EBA2C06A3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7DA58-1518-0200-24F0-15A909AD8062}"/>
              </a:ext>
            </a:extLst>
          </p:cNvPr>
          <p:cNvSpPr>
            <a:spLocks noGrp="1"/>
          </p:cNvSpPr>
          <p:nvPr>
            <p:ph type="ctrTitle"/>
          </p:nvPr>
        </p:nvSpPr>
        <p:spPr>
          <a:xfrm>
            <a:off x="666750" y="1113865"/>
            <a:ext cx="6162946" cy="1582607"/>
          </a:xfrm>
        </p:spPr>
        <p:txBody>
          <a:bodyPr lIns="0" anchor="ctr" anchorCtr="1">
            <a:normAutofit/>
          </a:bodyPr>
          <a:lstStyle/>
          <a:p>
            <a:r>
              <a:rPr lang="en-US" sz="10000" dirty="0"/>
              <a:t>Thank you!</a:t>
            </a:r>
          </a:p>
        </p:txBody>
      </p:sp>
      <p:sp>
        <p:nvSpPr>
          <p:cNvPr id="3" name="Subtitle 2">
            <a:extLst>
              <a:ext uri="{FF2B5EF4-FFF2-40B4-BE49-F238E27FC236}">
                <a16:creationId xmlns:a16="http://schemas.microsoft.com/office/drawing/2014/main" id="{64000DAE-0F86-4BBE-725C-BDFBCA1CE507}"/>
              </a:ext>
            </a:extLst>
          </p:cNvPr>
          <p:cNvSpPr>
            <a:spLocks noGrp="1"/>
          </p:cNvSpPr>
          <p:nvPr>
            <p:ph type="subTitle" idx="1"/>
          </p:nvPr>
        </p:nvSpPr>
        <p:spPr>
          <a:xfrm>
            <a:off x="757647" y="3014956"/>
            <a:ext cx="3126095" cy="2729179"/>
          </a:xfrm>
        </p:spPr>
        <p:txBody>
          <a:bodyPr>
            <a:normAutofit fontScale="92500" lnSpcReduction="20000"/>
          </a:bodyPr>
          <a:lstStyle/>
          <a:p>
            <a:r>
              <a:rPr lang="en-US" dirty="0"/>
              <a:t>Siyuan Chen</a:t>
            </a:r>
          </a:p>
          <a:p>
            <a:r>
              <a:rPr lang="en-US" dirty="0"/>
              <a:t>Yixin Chen</a:t>
            </a:r>
          </a:p>
          <a:p>
            <a:r>
              <a:rPr lang="en-US" dirty="0"/>
              <a:t>Jonathan </a:t>
            </a:r>
            <a:r>
              <a:rPr lang="en-US" dirty="0" err="1"/>
              <a:t>Panuelos</a:t>
            </a:r>
            <a:endParaRPr lang="en-US" dirty="0"/>
          </a:p>
          <a:p>
            <a:r>
              <a:rPr lang="en-US" dirty="0"/>
              <a:t>Otman Benchekroun</a:t>
            </a:r>
          </a:p>
          <a:p>
            <a:r>
              <a:rPr lang="en-US" dirty="0"/>
              <a:t>Yue Chang</a:t>
            </a:r>
          </a:p>
          <a:p>
            <a:r>
              <a:rPr lang="en-US" dirty="0"/>
              <a:t>Eitan </a:t>
            </a:r>
            <a:r>
              <a:rPr lang="en-US" dirty="0" err="1"/>
              <a:t>Grinspun</a:t>
            </a:r>
            <a:endParaRPr lang="en-US" dirty="0"/>
          </a:p>
          <a:p>
            <a:r>
              <a:rPr lang="en-US" dirty="0"/>
              <a:t>Zhecheng Wang</a:t>
            </a:r>
          </a:p>
          <a:p>
            <a:endParaRPr lang="en-US" dirty="0"/>
          </a:p>
        </p:txBody>
      </p:sp>
      <p:pic>
        <p:nvPicPr>
          <p:cNvPr id="6" name="Picture 2">
            <a:extLst>
              <a:ext uri="{FF2B5EF4-FFF2-40B4-BE49-F238E27FC236}">
                <a16:creationId xmlns:a16="http://schemas.microsoft.com/office/drawing/2014/main" id="{F41A2915-8484-7B8A-EB7F-79D02B03C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687" y="6060286"/>
            <a:ext cx="1819391" cy="720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eam:SJTU-BioX-Shanghai - 2019.igem.org">
            <a:extLst>
              <a:ext uri="{FF2B5EF4-FFF2-40B4-BE49-F238E27FC236}">
                <a16:creationId xmlns:a16="http://schemas.microsoft.com/office/drawing/2014/main" id="{994293B6-B004-C828-57F2-287BE63DEF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8391" y="6103834"/>
            <a:ext cx="2341353" cy="702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qr code on a black background&#10;&#10;AI-generated content may be incorrect.">
            <a:extLst>
              <a:ext uri="{FF2B5EF4-FFF2-40B4-BE49-F238E27FC236}">
                <a16:creationId xmlns:a16="http://schemas.microsoft.com/office/drawing/2014/main" id="{C364FF0E-23B3-332C-49CC-B0E8ED04D9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2581" y="2665332"/>
            <a:ext cx="2120283" cy="2120283"/>
          </a:xfrm>
          <a:prstGeom prst="rect">
            <a:avLst/>
          </a:prstGeom>
        </p:spPr>
      </p:pic>
      <p:sp>
        <p:nvSpPr>
          <p:cNvPr id="15" name="TextBox 14">
            <a:extLst>
              <a:ext uri="{FF2B5EF4-FFF2-40B4-BE49-F238E27FC236}">
                <a16:creationId xmlns:a16="http://schemas.microsoft.com/office/drawing/2014/main" id="{A9BB08AA-84EF-2DE6-7D23-FC9EEBE00A81}"/>
              </a:ext>
            </a:extLst>
          </p:cNvPr>
          <p:cNvSpPr txBox="1"/>
          <p:nvPr/>
        </p:nvSpPr>
        <p:spPr>
          <a:xfrm>
            <a:off x="4436090" y="4813791"/>
            <a:ext cx="3493264" cy="1246495"/>
          </a:xfrm>
          <a:prstGeom prst="rect">
            <a:avLst/>
          </a:prstGeom>
          <a:noFill/>
        </p:spPr>
        <p:txBody>
          <a:bodyPr wrap="none" rtlCol="0">
            <a:spAutoFit/>
          </a:bodyPr>
          <a:lstStyle/>
          <a:p>
            <a:pPr algn="ctr"/>
            <a:r>
              <a:rPr lang="en-CA" sz="2500" b="1" dirty="0">
                <a:solidFill>
                  <a:schemeClr val="bg1"/>
                </a:solidFill>
                <a:latin typeface="+mj-lt"/>
              </a:rPr>
              <a:t>Link to Project Page!</a:t>
            </a:r>
          </a:p>
          <a:p>
            <a:pPr algn="ctr"/>
            <a:r>
              <a:rPr lang="en-CA" sz="2500" dirty="0">
                <a:solidFill>
                  <a:schemeClr val="bg1"/>
                </a:solidFill>
                <a:latin typeface="+mj-lt"/>
              </a:rPr>
              <a:t>Take a photo now or,</a:t>
            </a:r>
          </a:p>
          <a:p>
            <a:pPr algn="ctr"/>
            <a:r>
              <a:rPr lang="en-CA" sz="2500" dirty="0">
                <a:solidFill>
                  <a:schemeClr val="bg1"/>
                </a:solidFill>
                <a:latin typeface="+mj-lt"/>
              </a:rPr>
              <a:t>Come talk to us later</a:t>
            </a:r>
            <a:endParaRPr lang="en-US" sz="2500" dirty="0">
              <a:solidFill>
                <a:schemeClr val="bg1"/>
              </a:solidFill>
              <a:latin typeface="+mj-lt"/>
            </a:endParaRPr>
          </a:p>
        </p:txBody>
      </p:sp>
    </p:spTree>
    <p:extLst>
      <p:ext uri="{BB962C8B-B14F-4D97-AF65-F5344CB8AC3E}">
        <p14:creationId xmlns:p14="http://schemas.microsoft.com/office/powerpoint/2010/main" val="34274265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6289-85B2-F7E5-4119-63A7587AC676}"/>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Model the Subspace</a:t>
            </a:r>
            <a:endParaRPr lang="en-US" dirty="0"/>
          </a:p>
        </p:txBody>
      </p:sp>
      <p:sp>
        <p:nvSpPr>
          <p:cNvPr id="7" name="文本框 6">
            <a:extLst>
              <a:ext uri="{FF2B5EF4-FFF2-40B4-BE49-F238E27FC236}">
                <a16:creationId xmlns:a16="http://schemas.microsoft.com/office/drawing/2014/main" id="{B86508A7-2A9E-18F9-7E27-F23FBD2BF59D}"/>
              </a:ext>
            </a:extLst>
          </p:cNvPr>
          <p:cNvSpPr txBox="1"/>
          <p:nvPr/>
        </p:nvSpPr>
        <p:spPr>
          <a:xfrm>
            <a:off x="3150784" y="5202118"/>
            <a:ext cx="5890426" cy="461665"/>
          </a:xfrm>
          <a:prstGeom prst="rect">
            <a:avLst/>
          </a:prstGeom>
          <a:noFill/>
        </p:spPr>
        <p:txBody>
          <a:bodyPr wrap="square">
            <a:spAutoFit/>
          </a:bodyPr>
          <a:lstStyle/>
          <a:p>
            <a:r>
              <a:rPr lang="zh-CN" altLang="en-US" sz="2400" b="1" dirty="0">
                <a:solidFill>
                  <a:schemeClr val="tx2">
                    <a:lumMod val="50000"/>
                    <a:lumOff val="50000"/>
                  </a:schemeClr>
                </a:solidFill>
              </a:rPr>
              <a:t>PCA</a:t>
            </a:r>
            <a:r>
              <a:rPr lang="zh-CN" altLang="en-US" sz="2400" dirty="0">
                <a:solidFill>
                  <a:schemeClr val="tx2">
                    <a:lumMod val="50000"/>
                    <a:lumOff val="50000"/>
                  </a:schemeClr>
                </a:solidFill>
              </a:rPr>
              <a:t> </a:t>
            </a:r>
            <a:r>
              <a:rPr lang="zh-CN" altLang="en-US" sz="2400" dirty="0">
                <a:solidFill>
                  <a:schemeClr val="bg1"/>
                </a:solidFill>
              </a:rPr>
              <a:t>models a subspace of the solution space</a:t>
            </a:r>
            <a:r>
              <a:rPr lang="en-US" altLang="zh-CN" sz="2400" dirty="0">
                <a:solidFill>
                  <a:schemeClr val="bg1"/>
                </a:solidFill>
              </a:rPr>
              <a:t>.</a:t>
            </a:r>
          </a:p>
        </p:txBody>
      </p:sp>
      <p:pic>
        <p:nvPicPr>
          <p:cNvPr id="12" name="Picture 11" descr="A close-up of a white object&#10;&#10;AI-generated content may be incorrect.">
            <a:extLst>
              <a:ext uri="{FF2B5EF4-FFF2-40B4-BE49-F238E27FC236}">
                <a16:creationId xmlns:a16="http://schemas.microsoft.com/office/drawing/2014/main" id="{971CAF2C-201F-FEC0-0EF3-6F55A9CCB9F5}"/>
              </a:ext>
            </a:extLst>
          </p:cNvPr>
          <p:cNvPicPr>
            <a:picLocks noChangeAspect="1"/>
          </p:cNvPicPr>
          <p:nvPr/>
        </p:nvPicPr>
        <p:blipFill>
          <a:blip r:embed="rId4">
            <a:extLst>
              <a:ext uri="{28A0092B-C50C-407E-A947-70E740481C1C}">
                <a14:useLocalDpi xmlns:a14="http://schemas.microsoft.com/office/drawing/2010/main" val="0"/>
              </a:ext>
            </a:extLst>
          </a:blip>
          <a:srcRect r="48882"/>
          <a:stretch>
            <a:fillRect/>
          </a:stretch>
        </p:blipFill>
        <p:spPr>
          <a:xfrm>
            <a:off x="2979848" y="1503892"/>
            <a:ext cx="6232299" cy="3850216"/>
          </a:xfrm>
          <a:prstGeom prst="rect">
            <a:avLst/>
          </a:prstGeom>
        </p:spPr>
      </p:pic>
      <p:sp>
        <p:nvSpPr>
          <p:cNvPr id="3" name="TextBox 2">
            <a:extLst>
              <a:ext uri="{FF2B5EF4-FFF2-40B4-BE49-F238E27FC236}">
                <a16:creationId xmlns:a16="http://schemas.microsoft.com/office/drawing/2014/main" id="{46758464-BF10-BA7A-5A76-EB81580A8FD6}"/>
              </a:ext>
            </a:extLst>
          </p:cNvPr>
          <p:cNvSpPr txBox="1"/>
          <p:nvPr/>
        </p:nvSpPr>
        <p:spPr>
          <a:xfrm>
            <a:off x="6301181" y="3429000"/>
            <a:ext cx="2740029" cy="400110"/>
          </a:xfrm>
          <a:prstGeom prst="rect">
            <a:avLst/>
          </a:prstGeom>
          <a:solidFill>
            <a:schemeClr val="bg2">
              <a:alpha val="80000"/>
            </a:schemeClr>
          </a:solidFill>
          <a:ln w="38100">
            <a:solidFill>
              <a:srgbClr val="FD0A0C"/>
            </a:solidFill>
          </a:ln>
        </p:spPr>
        <p:txBody>
          <a:bodyPr wrap="square" rtlCol="0">
            <a:spAutoFit/>
          </a:bodyPr>
          <a:lstStyle/>
          <a:p>
            <a:pPr algn="ctr"/>
            <a:r>
              <a:rPr lang="en-CA" sz="2000" b="1" dirty="0"/>
              <a:t>PCA Projection</a:t>
            </a:r>
            <a:endParaRPr lang="en-US" sz="2000" b="1" dirty="0"/>
          </a:p>
        </p:txBody>
      </p:sp>
      <p:sp>
        <p:nvSpPr>
          <p:cNvPr id="4" name="TextBox 3">
            <a:extLst>
              <a:ext uri="{FF2B5EF4-FFF2-40B4-BE49-F238E27FC236}">
                <a16:creationId xmlns:a16="http://schemas.microsoft.com/office/drawing/2014/main" id="{8854665F-14EA-D87C-A947-C7CE7A63894C}"/>
              </a:ext>
            </a:extLst>
          </p:cNvPr>
          <p:cNvSpPr txBox="1"/>
          <p:nvPr/>
        </p:nvSpPr>
        <p:spPr>
          <a:xfrm>
            <a:off x="3543607" y="2952895"/>
            <a:ext cx="2552390" cy="400110"/>
          </a:xfrm>
          <a:prstGeom prst="rect">
            <a:avLst/>
          </a:prstGeom>
          <a:solidFill>
            <a:schemeClr val="bg2">
              <a:alpha val="80000"/>
            </a:schemeClr>
          </a:solidFill>
          <a:ln w="38100">
            <a:solidFill>
              <a:srgbClr val="6268A8"/>
            </a:solidFill>
          </a:ln>
        </p:spPr>
        <p:txBody>
          <a:bodyPr wrap="square" rtlCol="0">
            <a:spAutoFit/>
          </a:bodyPr>
          <a:lstStyle/>
          <a:p>
            <a:pPr algn="ctr"/>
            <a:r>
              <a:rPr lang="en-US" sz="2000" b="1" dirty="0"/>
              <a:t>True Data Point</a:t>
            </a:r>
            <a:endParaRPr lang="en-US" sz="2000" dirty="0"/>
          </a:p>
        </p:txBody>
      </p:sp>
    </p:spTree>
    <p:custDataLst>
      <p:tags r:id="rId1"/>
    </p:custDataLst>
    <p:extLst>
      <p:ext uri="{BB962C8B-B14F-4D97-AF65-F5344CB8AC3E}">
        <p14:creationId xmlns:p14="http://schemas.microsoft.com/office/powerpoint/2010/main" val="30387554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152B-1CFB-1252-4A5C-8D50CC5EB6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3A1FE7-48F1-767C-1709-FF181C53A939}"/>
              </a:ext>
            </a:extLst>
          </p:cNvPr>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Model the Subspace</a:t>
            </a:r>
            <a:endParaRPr lang="en-US" dirty="0"/>
          </a:p>
        </p:txBody>
      </p:sp>
      <p:pic>
        <p:nvPicPr>
          <p:cNvPr id="3" name="Picture 2" descr="A colorful smoke in a blue background&#10;&#10;AI-generated content may be incorrect.">
            <a:extLst>
              <a:ext uri="{FF2B5EF4-FFF2-40B4-BE49-F238E27FC236}">
                <a16:creationId xmlns:a16="http://schemas.microsoft.com/office/drawing/2014/main" id="{AE24478F-49F8-9121-F4B4-3C18F4704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247" y="3249074"/>
            <a:ext cx="1950476" cy="975238"/>
          </a:xfrm>
          <a:prstGeom prst="rect">
            <a:avLst/>
          </a:prstGeom>
        </p:spPr>
      </p:pic>
      <p:pic>
        <p:nvPicPr>
          <p:cNvPr id="4" name="Picture 3" descr="A colorful smoke on a blue background&#10;&#10;AI-generated content may be incorrect.">
            <a:extLst>
              <a:ext uri="{FF2B5EF4-FFF2-40B4-BE49-F238E27FC236}">
                <a16:creationId xmlns:a16="http://schemas.microsoft.com/office/drawing/2014/main" id="{C6BABB21-2AF9-EE62-46EF-B3EBDA647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0344" y="3249074"/>
            <a:ext cx="1950476" cy="975238"/>
          </a:xfrm>
          <a:prstGeom prst="rect">
            <a:avLst/>
          </a:prstGeom>
        </p:spPr>
      </p:pic>
      <p:pic>
        <p:nvPicPr>
          <p:cNvPr id="5" name="Picture 4" descr="A blue and red smoke&#10;&#10;AI-generated content may be incorrect.">
            <a:extLst>
              <a:ext uri="{FF2B5EF4-FFF2-40B4-BE49-F238E27FC236}">
                <a16:creationId xmlns:a16="http://schemas.microsoft.com/office/drawing/2014/main" id="{7D486B30-B0BF-B92A-3E26-B2663D62C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3003" y="3249074"/>
            <a:ext cx="1950476" cy="975238"/>
          </a:xfrm>
          <a:prstGeom prst="rect">
            <a:avLst/>
          </a:prstGeom>
        </p:spPr>
      </p:pic>
      <p:pic>
        <p:nvPicPr>
          <p:cNvPr id="7" name="Picture 6" descr="A blue and red background with swirls&#10;&#10;AI-generated content may be incorrect.">
            <a:extLst>
              <a:ext uri="{FF2B5EF4-FFF2-40B4-BE49-F238E27FC236}">
                <a16:creationId xmlns:a16="http://schemas.microsoft.com/office/drawing/2014/main" id="{A36DCDE0-72AA-F166-E9E5-CCEF6202F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662" y="3249074"/>
            <a:ext cx="1950476" cy="975238"/>
          </a:xfrm>
          <a:prstGeom prst="rect">
            <a:avLst/>
          </a:prstGeom>
        </p:spPr>
      </p:pic>
      <p:pic>
        <p:nvPicPr>
          <p:cNvPr id="9" name="Picture 8" descr="A blue and red background with white dots&#10;&#10;AI-generated content may be incorrect.">
            <a:extLst>
              <a:ext uri="{FF2B5EF4-FFF2-40B4-BE49-F238E27FC236}">
                <a16:creationId xmlns:a16="http://schemas.microsoft.com/office/drawing/2014/main" id="{57428503-6C6C-34A0-5447-25F9AE053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8321" y="3249074"/>
            <a:ext cx="1950476" cy="975238"/>
          </a:xfrm>
          <a:prstGeom prst="rect">
            <a:avLst/>
          </a:prstGeom>
        </p:spPr>
      </p:pic>
      <p:pic>
        <p:nvPicPr>
          <p:cNvPr id="11" name="Picture 10" descr="A red and blue flag&#10;&#10;AI-generated content may be incorrect.">
            <a:extLst>
              <a:ext uri="{FF2B5EF4-FFF2-40B4-BE49-F238E27FC236}">
                <a16:creationId xmlns:a16="http://schemas.microsoft.com/office/drawing/2014/main" id="{9FBE30C6-7708-313E-87A1-A59B92A77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80" y="3249074"/>
            <a:ext cx="1950476" cy="975238"/>
          </a:xfrm>
          <a:prstGeom prst="rect">
            <a:avLst/>
          </a:prstGeom>
        </p:spPr>
      </p:pic>
      <p:sp>
        <p:nvSpPr>
          <p:cNvPr id="13" name="TextBox 12">
            <a:extLst>
              <a:ext uri="{FF2B5EF4-FFF2-40B4-BE49-F238E27FC236}">
                <a16:creationId xmlns:a16="http://schemas.microsoft.com/office/drawing/2014/main" id="{86E6451B-59F5-091F-6AFD-34A13C0E5A12}"/>
              </a:ext>
            </a:extLst>
          </p:cNvPr>
          <p:cNvSpPr txBox="1"/>
          <p:nvPr/>
        </p:nvSpPr>
        <p:spPr>
          <a:xfrm>
            <a:off x="4630381" y="4517866"/>
            <a:ext cx="2931235" cy="369332"/>
          </a:xfrm>
          <a:prstGeom prst="rect">
            <a:avLst/>
          </a:prstGeom>
          <a:noFill/>
        </p:spPr>
        <p:txBody>
          <a:bodyPr wrap="square" rtlCol="0">
            <a:spAutoFit/>
          </a:bodyPr>
          <a:lstStyle/>
          <a:p>
            <a:pPr algn="ctr"/>
            <a:r>
              <a:rPr lang="en-US" dirty="0">
                <a:solidFill>
                  <a:schemeClr val="bg1"/>
                </a:solidFill>
              </a:rPr>
              <a:t>Snapshots</a:t>
            </a:r>
          </a:p>
        </p:txBody>
      </p:sp>
      <p:sp>
        <p:nvSpPr>
          <p:cNvPr id="14" name="右大括号 14">
            <a:extLst>
              <a:ext uri="{FF2B5EF4-FFF2-40B4-BE49-F238E27FC236}">
                <a16:creationId xmlns:a16="http://schemas.microsoft.com/office/drawing/2014/main" id="{7C493655-9386-C97A-9002-0FE60852FAF8}"/>
              </a:ext>
            </a:extLst>
          </p:cNvPr>
          <p:cNvSpPr/>
          <p:nvPr/>
        </p:nvSpPr>
        <p:spPr>
          <a:xfrm rot="5400000">
            <a:off x="6003666" y="-891154"/>
            <a:ext cx="184666" cy="10633373"/>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Tree>
    <p:extLst>
      <p:ext uri="{BB962C8B-B14F-4D97-AF65-F5344CB8AC3E}">
        <p14:creationId xmlns:p14="http://schemas.microsoft.com/office/powerpoint/2010/main" val="41646939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1ABBD-9B95-5A85-A149-396D03C8C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9469B-8ED8-B5EF-58E2-6EBC0C7326E0}"/>
              </a:ext>
            </a:extLst>
          </p:cNvPr>
          <p:cNvSpPr>
            <a:spLocks noGrp="1"/>
          </p:cNvSpPr>
          <p:nvPr>
            <p:ph type="title"/>
          </p:nvPr>
        </p:nvSpPr>
        <p:spPr/>
        <p:txBody>
          <a:bodyPr/>
          <a:lstStyle/>
          <a:p>
            <a:r>
              <a:rPr lang="en-US" altLang="zh-CN" dirty="0">
                <a:ln w="0"/>
                <a:effectLst>
                  <a:outerShdw blurRad="38100" dist="19050" dir="2700000" algn="tl" rotWithShape="0">
                    <a:schemeClr val="dk1">
                      <a:alpha val="40000"/>
                    </a:schemeClr>
                  </a:outerShdw>
                </a:effectLst>
              </a:rPr>
              <a:t>Model the Subspace</a:t>
            </a:r>
            <a:endParaRPr lang="en-US" dirty="0"/>
          </a:p>
        </p:txBody>
      </p:sp>
      <p:pic>
        <p:nvPicPr>
          <p:cNvPr id="3" name="Picture 2" descr="A colorful smoke in a blue background&#10;&#10;AI-generated content may be incorrect.">
            <a:extLst>
              <a:ext uri="{FF2B5EF4-FFF2-40B4-BE49-F238E27FC236}">
                <a16:creationId xmlns:a16="http://schemas.microsoft.com/office/drawing/2014/main" id="{DD0EE3FA-A54C-620B-B2FC-9FC26895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234" y="3261617"/>
            <a:ext cx="1950476" cy="975238"/>
          </a:xfrm>
          <a:prstGeom prst="rect">
            <a:avLst/>
          </a:prstGeom>
        </p:spPr>
      </p:pic>
      <p:pic>
        <p:nvPicPr>
          <p:cNvPr id="4" name="Picture 3" descr="A colorful smoke on a blue background&#10;&#10;AI-generated content may be incorrect.">
            <a:extLst>
              <a:ext uri="{FF2B5EF4-FFF2-40B4-BE49-F238E27FC236}">
                <a16:creationId xmlns:a16="http://schemas.microsoft.com/office/drawing/2014/main" id="{6CA03A91-E5FE-7102-7E8E-8AB324147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203" y="3261617"/>
            <a:ext cx="1950476" cy="975238"/>
          </a:xfrm>
          <a:prstGeom prst="rect">
            <a:avLst/>
          </a:prstGeom>
        </p:spPr>
      </p:pic>
      <p:pic>
        <p:nvPicPr>
          <p:cNvPr id="5" name="Picture 4" descr="A blue and red smoke&#10;&#10;AI-generated content may be incorrect.">
            <a:extLst>
              <a:ext uri="{FF2B5EF4-FFF2-40B4-BE49-F238E27FC236}">
                <a16:creationId xmlns:a16="http://schemas.microsoft.com/office/drawing/2014/main" id="{9F7E6841-10C2-2894-9F65-3D980735DB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80" y="3275905"/>
            <a:ext cx="1950476" cy="975238"/>
          </a:xfrm>
          <a:prstGeom prst="rect">
            <a:avLst/>
          </a:prstGeom>
        </p:spPr>
      </p:pic>
      <p:pic>
        <p:nvPicPr>
          <p:cNvPr id="7" name="Picture 6" descr="A blue and red background with swirls&#10;&#10;AI-generated content may be incorrect.">
            <a:extLst>
              <a:ext uri="{FF2B5EF4-FFF2-40B4-BE49-F238E27FC236}">
                <a16:creationId xmlns:a16="http://schemas.microsoft.com/office/drawing/2014/main" id="{9B2B6A6F-1B27-2678-2A03-EAC2B5C7D3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7685" y="3249074"/>
            <a:ext cx="1950476" cy="975238"/>
          </a:xfrm>
          <a:prstGeom prst="rect">
            <a:avLst/>
          </a:prstGeom>
        </p:spPr>
      </p:pic>
      <p:pic>
        <p:nvPicPr>
          <p:cNvPr id="9" name="Picture 8" descr="A blue and red background with white dots&#10;&#10;AI-generated content may be incorrect.">
            <a:extLst>
              <a:ext uri="{FF2B5EF4-FFF2-40B4-BE49-F238E27FC236}">
                <a16:creationId xmlns:a16="http://schemas.microsoft.com/office/drawing/2014/main" id="{40FA2480-E8B3-D53E-C593-D27B214AFA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8321" y="3262630"/>
            <a:ext cx="1950476" cy="975238"/>
          </a:xfrm>
          <a:prstGeom prst="rect">
            <a:avLst/>
          </a:prstGeom>
        </p:spPr>
      </p:pic>
      <p:pic>
        <p:nvPicPr>
          <p:cNvPr id="11" name="Picture 10" descr="A red and blue flag&#10;&#10;AI-generated content may be incorrect.">
            <a:extLst>
              <a:ext uri="{FF2B5EF4-FFF2-40B4-BE49-F238E27FC236}">
                <a16:creationId xmlns:a16="http://schemas.microsoft.com/office/drawing/2014/main" id="{442E986F-8926-9262-B4EC-DC09593DD7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3003" y="3262630"/>
            <a:ext cx="1950476" cy="975238"/>
          </a:xfrm>
          <a:prstGeom prst="rect">
            <a:avLst/>
          </a:prstGeom>
        </p:spPr>
      </p:pic>
      <p:sp>
        <p:nvSpPr>
          <p:cNvPr id="13" name="TextBox 12">
            <a:extLst>
              <a:ext uri="{FF2B5EF4-FFF2-40B4-BE49-F238E27FC236}">
                <a16:creationId xmlns:a16="http://schemas.microsoft.com/office/drawing/2014/main" id="{048A38C1-9DFD-7AB8-BF51-D41C3AF633DA}"/>
              </a:ext>
            </a:extLst>
          </p:cNvPr>
          <p:cNvSpPr txBox="1"/>
          <p:nvPr/>
        </p:nvSpPr>
        <p:spPr>
          <a:xfrm>
            <a:off x="4630381" y="4517866"/>
            <a:ext cx="2931235" cy="369332"/>
          </a:xfrm>
          <a:prstGeom prst="rect">
            <a:avLst/>
          </a:prstGeom>
          <a:noFill/>
        </p:spPr>
        <p:txBody>
          <a:bodyPr wrap="square" rtlCol="0">
            <a:spAutoFit/>
          </a:bodyPr>
          <a:lstStyle/>
          <a:p>
            <a:pPr algn="ctr"/>
            <a:r>
              <a:rPr lang="en-US" dirty="0">
                <a:solidFill>
                  <a:schemeClr val="bg1"/>
                </a:solidFill>
              </a:rPr>
              <a:t>Snapshots</a:t>
            </a:r>
          </a:p>
        </p:txBody>
      </p:sp>
      <p:sp>
        <p:nvSpPr>
          <p:cNvPr id="14" name="右大括号 14">
            <a:extLst>
              <a:ext uri="{FF2B5EF4-FFF2-40B4-BE49-F238E27FC236}">
                <a16:creationId xmlns:a16="http://schemas.microsoft.com/office/drawing/2014/main" id="{5B0CECC2-C4A8-D5D9-BF41-965B8415B61C}"/>
              </a:ext>
            </a:extLst>
          </p:cNvPr>
          <p:cNvSpPr/>
          <p:nvPr/>
        </p:nvSpPr>
        <p:spPr>
          <a:xfrm rot="5400000">
            <a:off x="6003666" y="-891154"/>
            <a:ext cx="184666" cy="10633373"/>
          </a:xfrm>
          <a:prstGeom prst="rightBrace">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6" name="TextBox 5">
            <a:extLst>
              <a:ext uri="{FF2B5EF4-FFF2-40B4-BE49-F238E27FC236}">
                <a16:creationId xmlns:a16="http://schemas.microsoft.com/office/drawing/2014/main" id="{69FEFCE9-8EA5-F339-E0D5-2FC64B9553AC}"/>
              </a:ext>
            </a:extLst>
          </p:cNvPr>
          <p:cNvSpPr txBox="1"/>
          <p:nvPr/>
        </p:nvSpPr>
        <p:spPr>
          <a:xfrm>
            <a:off x="4480168" y="5117822"/>
            <a:ext cx="3305669" cy="400110"/>
          </a:xfrm>
          <a:prstGeom prst="rect">
            <a:avLst/>
          </a:prstGeom>
          <a:noFill/>
        </p:spPr>
        <p:txBody>
          <a:bodyPr wrap="square" rtlCol="0">
            <a:spAutoFit/>
          </a:bodyPr>
          <a:lstStyle/>
          <a:p>
            <a:pPr algn="ctr"/>
            <a:r>
              <a:rPr lang="en-US" sz="2000" dirty="0">
                <a:solidFill>
                  <a:schemeClr val="accent1">
                    <a:lumMod val="60000"/>
                    <a:lumOff val="40000"/>
                  </a:schemeClr>
                </a:solidFill>
              </a:rPr>
              <a:t>PCA</a:t>
            </a:r>
            <a:r>
              <a:rPr lang="en-US" sz="2000" dirty="0">
                <a:solidFill>
                  <a:schemeClr val="bg1"/>
                </a:solidFill>
              </a:rPr>
              <a:t>: Order? What is that?</a:t>
            </a:r>
            <a:endParaRPr lang="en-CA" sz="2000" dirty="0">
              <a:solidFill>
                <a:schemeClr val="bg1"/>
              </a:solidFill>
            </a:endParaRPr>
          </a:p>
        </p:txBody>
      </p:sp>
    </p:spTree>
    <p:extLst>
      <p:ext uri="{BB962C8B-B14F-4D97-AF65-F5344CB8AC3E}">
        <p14:creationId xmlns:p14="http://schemas.microsoft.com/office/powerpoint/2010/main" val="3747566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649D-ED1E-953B-50C6-B53C85286ADE}"/>
              </a:ext>
            </a:extLst>
          </p:cNvPr>
          <p:cNvSpPr>
            <a:spLocks noGrp="1"/>
          </p:cNvSpPr>
          <p:nvPr>
            <p:ph type="title"/>
          </p:nvPr>
        </p:nvSpPr>
        <p:spPr/>
        <p:txBody>
          <a:bodyPr/>
          <a:lstStyle/>
          <a:p>
            <a:r>
              <a:rPr lang="en-US" dirty="0"/>
              <a:t>Data has Temporal Orders​</a:t>
            </a:r>
          </a:p>
        </p:txBody>
      </p:sp>
      <p:cxnSp>
        <p:nvCxnSpPr>
          <p:cNvPr id="4" name="Straight Arrow Connector 3">
            <a:extLst>
              <a:ext uri="{FF2B5EF4-FFF2-40B4-BE49-F238E27FC236}">
                <a16:creationId xmlns:a16="http://schemas.microsoft.com/office/drawing/2014/main" id="{D97D47E0-E2DA-D36C-CE95-198314CBE3F1}"/>
              </a:ext>
            </a:extLst>
          </p:cNvPr>
          <p:cNvCxnSpPr/>
          <p:nvPr/>
        </p:nvCxnSpPr>
        <p:spPr>
          <a:xfrm>
            <a:off x="680114" y="4550735"/>
            <a:ext cx="10792047" cy="0"/>
          </a:xfrm>
          <a:prstGeom prst="straightConnector1">
            <a:avLst/>
          </a:prstGeom>
          <a:ln w="66675" cap="rnd">
            <a:solidFill>
              <a:schemeClr val="bg1"/>
            </a:solidFill>
            <a:round/>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5167413-5769-FC79-5732-6C555EE2D647}"/>
              </a:ext>
            </a:extLst>
          </p:cNvPr>
          <p:cNvSpPr txBox="1"/>
          <p:nvPr/>
        </p:nvSpPr>
        <p:spPr>
          <a:xfrm>
            <a:off x="5092625" y="4649613"/>
            <a:ext cx="1967023" cy="369332"/>
          </a:xfrm>
          <a:prstGeom prst="rect">
            <a:avLst/>
          </a:prstGeom>
          <a:noFill/>
        </p:spPr>
        <p:txBody>
          <a:bodyPr wrap="square" rtlCol="0">
            <a:spAutoFit/>
          </a:bodyPr>
          <a:lstStyle/>
          <a:p>
            <a:pPr algn="ctr"/>
            <a:r>
              <a:rPr lang="en-US" dirty="0">
                <a:solidFill>
                  <a:schemeClr val="bg1"/>
                </a:solidFill>
              </a:rPr>
              <a:t>Time Evolution</a:t>
            </a:r>
          </a:p>
        </p:txBody>
      </p:sp>
      <p:pic>
        <p:nvPicPr>
          <p:cNvPr id="3" name="Picture 2" descr="A colorful smoke in a blue background&#10;&#10;AI-generated content may be incorrect.">
            <a:extLst>
              <a:ext uri="{FF2B5EF4-FFF2-40B4-BE49-F238E27FC236}">
                <a16:creationId xmlns:a16="http://schemas.microsoft.com/office/drawing/2014/main" id="{D26296A5-1DA3-33E8-1280-7103A4B93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247" y="3249074"/>
            <a:ext cx="1950476" cy="975238"/>
          </a:xfrm>
          <a:prstGeom prst="rect">
            <a:avLst/>
          </a:prstGeom>
        </p:spPr>
      </p:pic>
      <p:pic>
        <p:nvPicPr>
          <p:cNvPr id="7" name="Picture 6" descr="A colorful smoke on a blue background&#10;&#10;AI-generated content may be incorrect.">
            <a:extLst>
              <a:ext uri="{FF2B5EF4-FFF2-40B4-BE49-F238E27FC236}">
                <a16:creationId xmlns:a16="http://schemas.microsoft.com/office/drawing/2014/main" id="{583CBD93-50C9-6955-CABD-52ED695D59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0344" y="3249074"/>
            <a:ext cx="1950476" cy="975238"/>
          </a:xfrm>
          <a:prstGeom prst="rect">
            <a:avLst/>
          </a:prstGeom>
        </p:spPr>
      </p:pic>
      <p:pic>
        <p:nvPicPr>
          <p:cNvPr id="9" name="Picture 8" descr="A blue and red smoke&#10;&#10;AI-generated content may be incorrect.">
            <a:extLst>
              <a:ext uri="{FF2B5EF4-FFF2-40B4-BE49-F238E27FC236}">
                <a16:creationId xmlns:a16="http://schemas.microsoft.com/office/drawing/2014/main" id="{95DD3D7A-2927-568B-6AAD-6A9D76A22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3003" y="3249074"/>
            <a:ext cx="1950476" cy="975238"/>
          </a:xfrm>
          <a:prstGeom prst="rect">
            <a:avLst/>
          </a:prstGeom>
        </p:spPr>
      </p:pic>
      <p:pic>
        <p:nvPicPr>
          <p:cNvPr id="11" name="Picture 10" descr="A blue and red background with swirls&#10;&#10;AI-generated content may be incorrect.">
            <a:extLst>
              <a:ext uri="{FF2B5EF4-FFF2-40B4-BE49-F238E27FC236}">
                <a16:creationId xmlns:a16="http://schemas.microsoft.com/office/drawing/2014/main" id="{536A52DF-FCF6-BDED-968E-632F50379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5662" y="3249074"/>
            <a:ext cx="1950476" cy="975238"/>
          </a:xfrm>
          <a:prstGeom prst="rect">
            <a:avLst/>
          </a:prstGeom>
        </p:spPr>
      </p:pic>
      <p:pic>
        <p:nvPicPr>
          <p:cNvPr id="13" name="Picture 12" descr="A blue and red background with white dots&#10;&#10;AI-generated content may be incorrect.">
            <a:extLst>
              <a:ext uri="{FF2B5EF4-FFF2-40B4-BE49-F238E27FC236}">
                <a16:creationId xmlns:a16="http://schemas.microsoft.com/office/drawing/2014/main" id="{4AC16552-686E-DF64-8FFF-6016CF3C6C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321" y="3249074"/>
            <a:ext cx="1950476" cy="975238"/>
          </a:xfrm>
          <a:prstGeom prst="rect">
            <a:avLst/>
          </a:prstGeom>
        </p:spPr>
      </p:pic>
      <p:pic>
        <p:nvPicPr>
          <p:cNvPr id="14" name="Picture 13" descr="A red and blue flag&#10;&#10;AI-generated content may be incorrect.">
            <a:extLst>
              <a:ext uri="{FF2B5EF4-FFF2-40B4-BE49-F238E27FC236}">
                <a16:creationId xmlns:a16="http://schemas.microsoft.com/office/drawing/2014/main" id="{B3F9DA9F-E13A-7E78-3A4C-9909AD9730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80" y="3249074"/>
            <a:ext cx="1950476" cy="975238"/>
          </a:xfrm>
          <a:prstGeom prst="rect">
            <a:avLst/>
          </a:prstGeom>
        </p:spPr>
      </p:pic>
    </p:spTree>
    <p:custDataLst>
      <p:tags r:id="rId1"/>
    </p:custDataLst>
    <p:extLst>
      <p:ext uri="{BB962C8B-B14F-4D97-AF65-F5344CB8AC3E}">
        <p14:creationId xmlns:p14="http://schemas.microsoft.com/office/powerpoint/2010/main" val="42249405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18D80-6C41-3A18-8508-93C19375A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09D00-97C9-D56C-3B6C-20A770B26720}"/>
              </a:ext>
            </a:extLst>
          </p:cNvPr>
          <p:cNvSpPr>
            <a:spLocks noGrp="1"/>
          </p:cNvSpPr>
          <p:nvPr>
            <p:ph type="title"/>
          </p:nvPr>
        </p:nvSpPr>
        <p:spPr/>
        <p:txBody>
          <a:bodyPr>
            <a:normAutofit/>
          </a:bodyPr>
          <a:lstStyle/>
          <a:p>
            <a:r>
              <a:rPr lang="en-US" dirty="0"/>
              <a:t>Model the Operator</a:t>
            </a:r>
          </a:p>
        </p:txBody>
      </p:sp>
      <p:sp>
        <p:nvSpPr>
          <p:cNvPr id="7" name="TextBox 6">
            <a:extLst>
              <a:ext uri="{FF2B5EF4-FFF2-40B4-BE49-F238E27FC236}">
                <a16:creationId xmlns:a16="http://schemas.microsoft.com/office/drawing/2014/main" id="{54D56C03-CD5A-E731-C001-ED5B24B5DFE7}"/>
              </a:ext>
            </a:extLst>
          </p:cNvPr>
          <p:cNvSpPr txBox="1"/>
          <p:nvPr/>
        </p:nvSpPr>
        <p:spPr>
          <a:xfrm>
            <a:off x="-1060847" y="3300413"/>
            <a:ext cx="14313694" cy="861774"/>
          </a:xfrm>
          <a:prstGeom prst="rect">
            <a:avLst/>
          </a:prstGeom>
          <a:noFill/>
        </p:spPr>
        <p:txBody>
          <a:bodyPr wrap="square">
            <a:spAutoFit/>
          </a:bodyPr>
          <a:lstStyle/>
          <a:p>
            <a:pPr algn="ctr"/>
            <a:r>
              <a:rPr lang="en-US" sz="5000" dirty="0">
                <a:ln w="0"/>
                <a:solidFill>
                  <a:schemeClr val="tx2">
                    <a:lumMod val="50000"/>
                    <a:lumOff val="50000"/>
                  </a:schemeClr>
                </a:solidFill>
                <a:effectLst>
                  <a:outerShdw blurRad="38100" dist="19050" dir="2700000" algn="tl" rotWithShape="0">
                    <a:schemeClr val="dk1">
                      <a:alpha val="40000"/>
                    </a:schemeClr>
                  </a:outerShdw>
                </a:effectLst>
              </a:rPr>
              <a:t>D</a:t>
            </a:r>
            <a:r>
              <a:rPr lang="en-US" sz="5000" dirty="0">
                <a:ln w="0"/>
                <a:solidFill>
                  <a:schemeClr val="bg1"/>
                </a:solidFill>
                <a:effectLst>
                  <a:outerShdw blurRad="38100" dist="19050" dir="2700000" algn="tl" rotWithShape="0">
                    <a:schemeClr val="dk1">
                      <a:alpha val="40000"/>
                    </a:schemeClr>
                  </a:outerShdw>
                </a:effectLst>
              </a:rPr>
              <a:t>ynamic </a:t>
            </a:r>
            <a:r>
              <a:rPr lang="en-US" sz="5000" dirty="0">
                <a:ln w="0"/>
                <a:solidFill>
                  <a:schemeClr val="tx2">
                    <a:lumMod val="50000"/>
                    <a:lumOff val="50000"/>
                  </a:schemeClr>
                </a:solidFill>
                <a:effectLst>
                  <a:outerShdw blurRad="38100" dist="19050" dir="2700000" algn="tl" rotWithShape="0">
                    <a:schemeClr val="dk1">
                      <a:alpha val="40000"/>
                    </a:schemeClr>
                  </a:outerShdw>
                </a:effectLst>
              </a:rPr>
              <a:t>M</a:t>
            </a:r>
            <a:r>
              <a:rPr lang="en-US" sz="5000" dirty="0">
                <a:ln w="0"/>
                <a:solidFill>
                  <a:schemeClr val="bg1"/>
                </a:solidFill>
                <a:effectLst>
                  <a:outerShdw blurRad="38100" dist="19050" dir="2700000" algn="tl" rotWithShape="0">
                    <a:schemeClr val="dk1">
                      <a:alpha val="40000"/>
                    </a:schemeClr>
                  </a:outerShdw>
                </a:effectLst>
              </a:rPr>
              <a:t>odel </a:t>
            </a:r>
            <a:r>
              <a:rPr lang="en-US" sz="5000" dirty="0">
                <a:ln w="0"/>
                <a:solidFill>
                  <a:schemeClr val="tx2">
                    <a:lumMod val="50000"/>
                    <a:lumOff val="50000"/>
                  </a:schemeClr>
                </a:solidFill>
                <a:effectLst>
                  <a:outerShdw blurRad="38100" dist="19050" dir="2700000" algn="tl" rotWithShape="0">
                    <a:schemeClr val="dk1">
                      <a:alpha val="40000"/>
                    </a:schemeClr>
                  </a:outerShdw>
                </a:effectLst>
              </a:rPr>
              <a:t>D</a:t>
            </a:r>
            <a:r>
              <a:rPr lang="en-US" sz="5000" dirty="0">
                <a:ln w="0"/>
                <a:solidFill>
                  <a:schemeClr val="bg1"/>
                </a:solidFill>
                <a:effectLst>
                  <a:outerShdw blurRad="38100" dist="19050" dir="2700000" algn="tl" rotWithShape="0">
                    <a:schemeClr val="dk1">
                      <a:alpha val="40000"/>
                    </a:schemeClr>
                  </a:outerShdw>
                </a:effectLst>
              </a:rPr>
              <a:t>ecomposition</a:t>
            </a:r>
            <a:endParaRPr lang="en-CA" sz="5000" dirty="0">
              <a:solidFill>
                <a:schemeClr val="bg1"/>
              </a:solidFill>
            </a:endParaRPr>
          </a:p>
        </p:txBody>
      </p:sp>
    </p:spTree>
    <p:custDataLst>
      <p:tags r:id="rId1"/>
    </p:custDataLst>
    <p:extLst>
      <p:ext uri="{BB962C8B-B14F-4D97-AF65-F5344CB8AC3E}">
        <p14:creationId xmlns:p14="http://schemas.microsoft.com/office/powerpoint/2010/main" val="37819670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66C9C-9A82-08B9-A83E-DD74C9741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AFCD1E-D99C-36C4-27E2-39E1B7167CEF}"/>
              </a:ext>
            </a:extLst>
          </p:cNvPr>
          <p:cNvSpPr>
            <a:spLocks noGrp="1"/>
          </p:cNvSpPr>
          <p:nvPr>
            <p:ph type="title"/>
          </p:nvPr>
        </p:nvSpPr>
        <p:spPr/>
        <p:txBody>
          <a:bodyPr>
            <a:normAutofit/>
          </a:bodyPr>
          <a:lstStyle/>
          <a:p>
            <a:r>
              <a:rPr lang="en-US" altLang="zh-CN" dirty="0">
                <a:ln w="0"/>
                <a:effectLst>
                  <a:outerShdw blurRad="38100" dist="19050" dir="2700000" algn="tl" rotWithShape="0">
                    <a:schemeClr val="dk1">
                      <a:alpha val="40000"/>
                    </a:schemeClr>
                  </a:outerShdw>
                </a:effectLst>
              </a:rPr>
              <a:t>Model the Operator</a:t>
            </a:r>
            <a:endParaRPr lang="en-US" dirty="0"/>
          </a:p>
        </p:txBody>
      </p:sp>
      <p:sp>
        <p:nvSpPr>
          <p:cNvPr id="4" name="TextBox 3">
            <a:extLst>
              <a:ext uri="{FF2B5EF4-FFF2-40B4-BE49-F238E27FC236}">
                <a16:creationId xmlns:a16="http://schemas.microsoft.com/office/drawing/2014/main" id="{CD9872DC-9F0F-24D9-5A1E-FD7D05F8C68A}"/>
              </a:ext>
            </a:extLst>
          </p:cNvPr>
          <p:cNvSpPr txBox="1"/>
          <p:nvPr/>
        </p:nvSpPr>
        <p:spPr>
          <a:xfrm>
            <a:off x="2984208" y="5252590"/>
            <a:ext cx="6223582" cy="707886"/>
          </a:xfrm>
          <a:prstGeom prst="rect">
            <a:avLst/>
          </a:prstGeom>
          <a:noFill/>
        </p:spPr>
        <p:txBody>
          <a:bodyPr wrap="square">
            <a:spAutoFit/>
          </a:bodyPr>
          <a:lstStyle/>
          <a:p>
            <a:r>
              <a:rPr lang="zh-CN" altLang="en-US" sz="2000" b="1" dirty="0">
                <a:solidFill>
                  <a:schemeClr val="tx2">
                    <a:lumMod val="50000"/>
                    <a:lumOff val="50000"/>
                  </a:schemeClr>
                </a:solidFill>
              </a:rPr>
              <a:t>DMD </a:t>
            </a:r>
            <a:r>
              <a:rPr lang="zh-CN" altLang="en-US" sz="2000" dirty="0">
                <a:solidFill>
                  <a:schemeClr val="bg1"/>
                </a:solidFill>
              </a:rPr>
              <a:t>models the operator that maps a state to the next</a:t>
            </a:r>
            <a:r>
              <a:rPr lang="en-US" altLang="zh-CN" sz="2000" dirty="0">
                <a:solidFill>
                  <a:schemeClr val="bg1"/>
                </a:solidFill>
              </a:rPr>
              <a:t> </a:t>
            </a:r>
            <a:r>
              <a:rPr lang="zh-CN" altLang="en-US" sz="2000" dirty="0">
                <a:solidFill>
                  <a:schemeClr val="bg1"/>
                </a:solidFill>
              </a:rPr>
              <a:t>an objective that naturally requires temporal information.</a:t>
            </a:r>
          </a:p>
        </p:txBody>
      </p:sp>
      <p:pic>
        <p:nvPicPr>
          <p:cNvPr id="12" name="Picture 11" descr="A close-up of a white object&#10;&#10;AI-generated content may be incorrect.">
            <a:extLst>
              <a:ext uri="{FF2B5EF4-FFF2-40B4-BE49-F238E27FC236}">
                <a16:creationId xmlns:a16="http://schemas.microsoft.com/office/drawing/2014/main" id="{FE1B15F0-93A3-C540-098C-BB98A05F7350}"/>
              </a:ext>
            </a:extLst>
          </p:cNvPr>
          <p:cNvPicPr>
            <a:picLocks noChangeAspect="1"/>
          </p:cNvPicPr>
          <p:nvPr/>
        </p:nvPicPr>
        <p:blipFill>
          <a:blip r:embed="rId4">
            <a:extLst>
              <a:ext uri="{28A0092B-C50C-407E-A947-70E740481C1C}">
                <a14:useLocalDpi xmlns:a14="http://schemas.microsoft.com/office/drawing/2010/main" val="0"/>
              </a:ext>
            </a:extLst>
          </a:blip>
          <a:srcRect l="51686"/>
          <a:stretch>
            <a:fillRect/>
          </a:stretch>
        </p:blipFill>
        <p:spPr>
          <a:xfrm>
            <a:off x="3150786" y="1503892"/>
            <a:ext cx="5890427" cy="3850216"/>
          </a:xfrm>
          <a:prstGeom prst="rect">
            <a:avLst/>
          </a:prstGeom>
        </p:spPr>
      </p:pic>
      <p:sp>
        <p:nvSpPr>
          <p:cNvPr id="3" name="TextBox 2">
            <a:extLst>
              <a:ext uri="{FF2B5EF4-FFF2-40B4-BE49-F238E27FC236}">
                <a16:creationId xmlns:a16="http://schemas.microsoft.com/office/drawing/2014/main" id="{46FB217F-6B50-66B4-2FF9-F9F1804D68C7}"/>
              </a:ext>
            </a:extLst>
          </p:cNvPr>
          <p:cNvSpPr txBox="1"/>
          <p:nvPr/>
        </p:nvSpPr>
        <p:spPr>
          <a:xfrm>
            <a:off x="7848306" y="2703869"/>
            <a:ext cx="2740029" cy="400110"/>
          </a:xfrm>
          <a:prstGeom prst="rect">
            <a:avLst/>
          </a:prstGeom>
          <a:solidFill>
            <a:schemeClr val="bg2">
              <a:alpha val="80000"/>
            </a:schemeClr>
          </a:solidFill>
          <a:ln w="38100">
            <a:solidFill>
              <a:srgbClr val="FD0A0C"/>
            </a:solidFill>
          </a:ln>
        </p:spPr>
        <p:txBody>
          <a:bodyPr wrap="square" rtlCol="0">
            <a:spAutoFit/>
          </a:bodyPr>
          <a:lstStyle/>
          <a:p>
            <a:pPr algn="ctr"/>
            <a:r>
              <a:rPr lang="en-CA" sz="2000" b="1" dirty="0"/>
              <a:t>DMD Approximation</a:t>
            </a:r>
            <a:endParaRPr lang="en-US" sz="2000" b="1" dirty="0"/>
          </a:p>
        </p:txBody>
      </p:sp>
      <p:sp>
        <p:nvSpPr>
          <p:cNvPr id="5" name="TextBox 4">
            <a:extLst>
              <a:ext uri="{FF2B5EF4-FFF2-40B4-BE49-F238E27FC236}">
                <a16:creationId xmlns:a16="http://schemas.microsoft.com/office/drawing/2014/main" id="{EB0D17F7-7D94-30AF-8E5A-4423A5306C15}"/>
              </a:ext>
            </a:extLst>
          </p:cNvPr>
          <p:cNvSpPr txBox="1"/>
          <p:nvPr/>
        </p:nvSpPr>
        <p:spPr>
          <a:xfrm>
            <a:off x="6948646" y="3597920"/>
            <a:ext cx="2552390" cy="400110"/>
          </a:xfrm>
          <a:prstGeom prst="rect">
            <a:avLst/>
          </a:prstGeom>
          <a:solidFill>
            <a:schemeClr val="bg2">
              <a:alpha val="80000"/>
            </a:schemeClr>
          </a:solidFill>
          <a:ln w="38100">
            <a:solidFill>
              <a:srgbClr val="6268A8"/>
            </a:solidFill>
          </a:ln>
        </p:spPr>
        <p:txBody>
          <a:bodyPr wrap="square" rtlCol="0">
            <a:spAutoFit/>
          </a:bodyPr>
          <a:lstStyle/>
          <a:p>
            <a:pPr algn="ctr"/>
            <a:r>
              <a:rPr lang="en-US" sz="2000" b="1" dirty="0"/>
              <a:t>True Evolution</a:t>
            </a:r>
            <a:endParaRPr lang="en-US" sz="2000" dirty="0"/>
          </a:p>
        </p:txBody>
      </p:sp>
    </p:spTree>
    <p:custDataLst>
      <p:tags r:id="rId1"/>
    </p:custDataLst>
    <p:extLst>
      <p:ext uri="{BB962C8B-B14F-4D97-AF65-F5344CB8AC3E}">
        <p14:creationId xmlns:p14="http://schemas.microsoft.com/office/powerpoint/2010/main" val="16898948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1.5"/>
</p:tagLst>
</file>

<file path=ppt/tags/tag2.xml><?xml version="1.0" encoding="utf-8"?>
<p:tagLst xmlns:a="http://schemas.openxmlformats.org/drawingml/2006/main" xmlns:r="http://schemas.openxmlformats.org/officeDocument/2006/relationships" xmlns:p="http://schemas.openxmlformats.org/presentationml/2006/main">
  <p:tag name="TIMING" val="|1.4"/>
</p:tagLst>
</file>

<file path=ppt/tags/tag3.xml><?xml version="1.0" encoding="utf-8"?>
<p:tagLst xmlns:a="http://schemas.openxmlformats.org/drawingml/2006/main" xmlns:r="http://schemas.openxmlformats.org/officeDocument/2006/relationships" xmlns:p="http://schemas.openxmlformats.org/presentationml/2006/main">
  <p:tag name="TIMING" val="|1.1|1.3"/>
</p:tagLst>
</file>

<file path=ppt/tags/tag4.xml><?xml version="1.0" encoding="utf-8"?>
<p:tagLst xmlns:a="http://schemas.openxmlformats.org/drawingml/2006/main" xmlns:r="http://schemas.openxmlformats.org/officeDocument/2006/relationships" xmlns:p="http://schemas.openxmlformats.org/presentationml/2006/main">
  <p:tag name="TIMING" val="|1.1|1.3"/>
</p:tagLst>
</file>

<file path=ppt/tags/tag5.xml><?xml version="1.0" encoding="utf-8"?>
<p:tagLst xmlns:a="http://schemas.openxmlformats.org/drawingml/2006/main" xmlns:r="http://schemas.openxmlformats.org/officeDocument/2006/relationships" xmlns:p="http://schemas.openxmlformats.org/presentationml/2006/main">
  <p:tag name="TIMING" val="|1.8|1.9"/>
</p:tagLst>
</file>

<file path=ppt/tags/tag6.xml><?xml version="1.0" encoding="utf-8"?>
<p:tagLst xmlns:a="http://schemas.openxmlformats.org/drawingml/2006/main" xmlns:r="http://schemas.openxmlformats.org/officeDocument/2006/relationships" xmlns:p="http://schemas.openxmlformats.org/presentationml/2006/main">
  <p:tag name="TIMING" val="|0.9|8.7|3.2"/>
</p:tagLst>
</file>

<file path=ppt/tags/tag7.xml><?xml version="1.0" encoding="utf-8"?>
<p:tagLst xmlns:a="http://schemas.openxmlformats.org/drawingml/2006/main" xmlns:r="http://schemas.openxmlformats.org/officeDocument/2006/relationships" xmlns:p="http://schemas.openxmlformats.org/presentationml/2006/main">
  <p:tag name="TIMING" val="|2.2"/>
</p:tagLst>
</file>

<file path=ppt/tags/tag8.xml><?xml version="1.0" encoding="utf-8"?>
<p:tagLst xmlns:a="http://schemas.openxmlformats.org/drawingml/2006/main" xmlns:r="http://schemas.openxmlformats.org/officeDocument/2006/relationships" xmlns:p="http://schemas.openxmlformats.org/presentationml/2006/main">
  <p:tag name="TIMING" val="|2.2|3.4|1.4|1.4|1.2|2.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IGGRAPH">
      <a:majorFont>
        <a:latin typeface="Linux Biolinum Capitals"/>
        <a:ea typeface="Microsoft YaHei UI"/>
        <a:cs typeface=""/>
      </a:majorFont>
      <a:minorFont>
        <a:latin typeface="Linux Biolinum"/>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0f3f397-d48d-4d80-9672-3150517652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DE1FBAF6FC614FA2A6D0DF9CD6A9ED" ma:contentTypeVersion="16" ma:contentTypeDescription="Create a new document." ma:contentTypeScope="" ma:versionID="79bfabdffaab73f488b896d2861ad78f">
  <xsd:schema xmlns:xsd="http://www.w3.org/2001/XMLSchema" xmlns:xs="http://www.w3.org/2001/XMLSchema" xmlns:p="http://schemas.microsoft.com/office/2006/metadata/properties" xmlns:ns3="45fd49e8-1651-49d0-a330-1f7c647556cd" xmlns:ns4="d0f3f397-d48d-4d80-9672-31505176522c" targetNamespace="http://schemas.microsoft.com/office/2006/metadata/properties" ma:root="true" ma:fieldsID="35e327a63ff8e904c5094d549488d442" ns3:_="" ns4:_="">
    <xsd:import namespace="45fd49e8-1651-49d0-a330-1f7c647556cd"/>
    <xsd:import namespace="d0f3f397-d48d-4d80-9672-31505176522c"/>
    <xsd:element name="properties">
      <xsd:complexType>
        <xsd:sequence>
          <xsd:element name="documentManagement">
            <xsd:complexType>
              <xsd:all>
                <xsd:element ref="ns3:SharedWithUsers" minOccurs="0"/>
                <xsd:element ref="ns3:SharedWithDetails" minOccurs="0"/>
                <xsd:element ref="ns3:SharingHintHash" minOccurs="0"/>
                <xsd:element ref="ns4:_activity"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LengthInSeconds" minOccurs="0"/>
                <xsd:element ref="ns4:MediaServiceObjectDetectorVersions" minOccurs="0"/>
                <xsd:element ref="ns4:MediaServiceOCR"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49e8-1651-49d0-a330-1f7c647556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f3f397-d48d-4d80-9672-31505176522c" elementFormDefault="qualified">
    <xsd:import namespace="http://schemas.microsoft.com/office/2006/documentManagement/types"/>
    <xsd:import namespace="http://schemas.microsoft.com/office/infopath/2007/PartnerControls"/>
    <xsd:element name="_activity" ma:index="11"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BCC662-C493-4E7C-8743-2C74CB9AAC1B}">
  <ds:schemaRefs>
    <ds:schemaRef ds:uri="http://schemas.microsoft.com/sharepoint/v3/contenttype/forms"/>
  </ds:schemaRefs>
</ds:datastoreItem>
</file>

<file path=customXml/itemProps2.xml><?xml version="1.0" encoding="utf-8"?>
<ds:datastoreItem xmlns:ds="http://schemas.openxmlformats.org/officeDocument/2006/customXml" ds:itemID="{C1CB54B1-0611-4E90-9DFF-912FB97D4F65}">
  <ds:schemaRefs>
    <ds:schemaRef ds:uri="http://schemas.microsoft.com/office/2006/documentManagement/types"/>
    <ds:schemaRef ds:uri="http://purl.org/dc/terms/"/>
    <ds:schemaRef ds:uri="http://purl.org/dc/elements/1.1/"/>
    <ds:schemaRef ds:uri="d0f3f397-d48d-4d80-9672-31505176522c"/>
    <ds:schemaRef ds:uri="45fd49e8-1651-49d0-a330-1f7c647556cd"/>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24B556D-0C78-45C7-B419-1A4CB398B3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fd49e8-1651-49d0-a330-1f7c647556cd"/>
    <ds:schemaRef ds:uri="d0f3f397-d48d-4d80-9672-3150517652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6257</TotalTime>
  <Words>3459</Words>
  <Application>Microsoft Office PowerPoint</Application>
  <PresentationFormat>Widescreen</PresentationFormat>
  <Paragraphs>397</Paragraphs>
  <Slides>37</Slides>
  <Notes>37</Notes>
  <HiddenSlides>4</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Linux Biolinum</vt:lpstr>
      <vt:lpstr>Linux Biolinum Capitals</vt:lpstr>
      <vt:lpstr>Arial</vt:lpstr>
      <vt:lpstr>Cambria Math</vt:lpstr>
      <vt:lpstr>Google Sans</vt:lpstr>
      <vt:lpstr>Aptos</vt:lpstr>
      <vt:lpstr>Office Theme</vt:lpstr>
      <vt:lpstr>Fast Subspace Fluid Simulation with a Temporally-Aware Basis</vt:lpstr>
      <vt:lpstr>Simulations Are Beautiful, But…</vt:lpstr>
      <vt:lpstr>Previously on SIGGRAPH…</vt:lpstr>
      <vt:lpstr>Model the Subspace</vt:lpstr>
      <vt:lpstr>Model the Subspace</vt:lpstr>
      <vt:lpstr>Model the Subspace</vt:lpstr>
      <vt:lpstr>Data has Temporal Orders​</vt:lpstr>
      <vt:lpstr>Model the Operator</vt:lpstr>
      <vt:lpstr>Model the Operator</vt:lpstr>
      <vt:lpstr>System</vt:lpstr>
      <vt:lpstr>System</vt:lpstr>
      <vt:lpstr>System</vt:lpstr>
      <vt:lpstr>System</vt:lpstr>
      <vt:lpstr>Model the Operator</vt:lpstr>
      <vt:lpstr>Model the Operator</vt:lpstr>
      <vt:lpstr>Approximate the Operator</vt:lpstr>
      <vt:lpstr>Approximate the Operator</vt:lpstr>
      <vt:lpstr>Baselines</vt:lpstr>
      <vt:lpstr>Reconstruction</vt:lpstr>
      <vt:lpstr>Reconstruction: Bunny</vt:lpstr>
      <vt:lpstr>Reconstruction: Ring Collision</vt:lpstr>
      <vt:lpstr>Comparison</vt:lpstr>
      <vt:lpstr>Comparison</vt:lpstr>
      <vt:lpstr>Applications</vt:lpstr>
      <vt:lpstr>Application: Fast Integration</vt:lpstr>
      <vt:lpstr>Application: Fast Integration</vt:lpstr>
      <vt:lpstr>PowerPoint Presentation</vt:lpstr>
      <vt:lpstr>PowerPoint Presentation</vt:lpstr>
      <vt:lpstr>Application: Reversibility</vt:lpstr>
      <vt:lpstr>Application: Direct Editing Temporal Dynamics</vt:lpstr>
      <vt:lpstr>Application: Direct Editing Temporal Dynamics</vt:lpstr>
      <vt:lpstr>Application: Direct Editing Temporal Dynamics</vt:lpstr>
      <vt:lpstr>Application: Direct Editing Temporal Dynamics</vt:lpstr>
      <vt:lpstr>Application: Upsampling</vt:lpstr>
      <vt:lpstr>Application: Upsampling</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Zhecheng Wang</dc:creator>
  <cp:lastModifiedBy>Zhecheng Wang</cp:lastModifiedBy>
  <cp:revision>343</cp:revision>
  <dcterms:created xsi:type="dcterms:W3CDTF">2025-07-23T21:29:55Z</dcterms:created>
  <dcterms:modified xsi:type="dcterms:W3CDTF">2025-08-11T21:11:32Z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0x01010026DE1FBAF6FC614FA2A6D0DF9CD6A9ED</vt:lpwstr>
  </property>
</Properties>
</file>